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3"/>
  </p:notesMasterIdLst>
  <p:sldIdLst>
    <p:sldId id="985" r:id="rId5"/>
    <p:sldId id="1005" r:id="rId6"/>
    <p:sldId id="1002" r:id="rId7"/>
    <p:sldId id="1003" r:id="rId8"/>
    <p:sldId id="1004" r:id="rId9"/>
    <p:sldId id="976" r:id="rId10"/>
    <p:sldId id="1000" r:id="rId11"/>
    <p:sldId id="94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4DF"/>
    <a:srgbClr val="1277C6"/>
    <a:srgbClr val="138BE7"/>
    <a:srgbClr val="1BA3E2"/>
    <a:srgbClr val="1D79C3"/>
    <a:srgbClr val="1276C5"/>
    <a:srgbClr val="033A6A"/>
    <a:srgbClr val="D9D9D9"/>
    <a:srgbClr val="0C529E"/>
    <a:srgbClr val="236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/>
    <p:restoredTop sz="94613"/>
  </p:normalViewPr>
  <p:slideViewPr>
    <p:cSldViewPr snapToGrid="0" snapToObjects="1">
      <p:cViewPr varScale="1">
        <p:scale>
          <a:sx n="105" d="100"/>
          <a:sy n="105" d="100"/>
        </p:scale>
        <p:origin x="438" y="96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15/12/2022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3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4215-CF8A-4460-A221-F123BC67287E}" type="datetimeFigureOut">
              <a:rPr lang="es-MX" smtClean="0"/>
              <a:t>15/12/2022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5F0B-9F15-40D4-B3D9-7E49E838863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884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15C075-139F-FB4D-9B86-4127AA264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616" y="252408"/>
            <a:ext cx="1756229" cy="34925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ABDC8B8-E5E3-FA48-B3A0-7B2DE8A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217750"/>
            <a:ext cx="6594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3185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15/12/2022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78" r:id="rId9"/>
    <p:sldLayoutId id="2147483687" r:id="rId10"/>
    <p:sldLayoutId id="2147483686" r:id="rId11"/>
    <p:sldLayoutId id="2147483659" r:id="rId12"/>
    <p:sldLayoutId id="2147483690" r:id="rId13"/>
    <p:sldLayoutId id="2147483691" r:id="rId14"/>
    <p:sldLayoutId id="2147483689" r:id="rId15"/>
    <p:sldLayoutId id="2147483697" r:id="rId16"/>
    <p:sldLayoutId id="214748370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388806" y="5658930"/>
            <a:ext cx="1879622" cy="423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2022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255037" y="2632273"/>
            <a:ext cx="6743743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58F059-D5A9-9947-B919-5AE35F76FE0D}"/>
              </a:ext>
            </a:extLst>
          </p:cNvPr>
          <p:cNvSpPr txBox="1">
            <a:spLocks/>
          </p:cNvSpPr>
          <p:nvPr/>
        </p:nvSpPr>
        <p:spPr>
          <a:xfrm>
            <a:off x="1255037" y="2920305"/>
            <a:ext cx="9681925" cy="2352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en el INEGI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293138" y="5565198"/>
            <a:ext cx="4323437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3138" y="5658930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471371" y="5601133"/>
            <a:ext cx="1714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 flipV="1">
            <a:off x="9485587" y="5986463"/>
            <a:ext cx="1700277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D8CDB5B-59AA-34F5-C15D-B4A613B70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490" y="852354"/>
            <a:ext cx="3633019" cy="842385"/>
          </a:xfrm>
          <a:prstGeom prst="rect">
            <a:avLst/>
          </a:prstGeom>
          <a:solidFill>
            <a:srgbClr val="1BA3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8A07F9-1F30-5092-9A3A-91A918D9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433" y="2164183"/>
            <a:ext cx="2594443" cy="757928"/>
          </a:xfrm>
          <a:prstGeom prst="rect">
            <a:avLst/>
          </a:prstGeom>
          <a:solidFill>
            <a:srgbClr val="1BA3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disruptiva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641E104-D568-663D-942E-865C526B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23" y="2142123"/>
            <a:ext cx="2594443" cy="757928"/>
          </a:xfrm>
          <a:prstGeom prst="rect">
            <a:avLst/>
          </a:prstGeom>
          <a:solidFill>
            <a:srgbClr val="1BA3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Disruptiva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B1DBE9-A99F-E3EB-4CD9-1EDBD933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442" y="4449223"/>
            <a:ext cx="2244831" cy="1113229"/>
          </a:xfrm>
          <a:prstGeom prst="rect">
            <a:avLst/>
          </a:prstGeom>
          <a:noFill/>
          <a:ln w="28575">
            <a:solidFill>
              <a:srgbClr val="28A4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6" tIns="11906" rIns="11906" bIns="11906" numCol="1" spcCol="1270" anchor="ctr" anchorCtr="0">
            <a:noAutofit/>
          </a:bodyPr>
          <a:lstStyle/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“esperada” de un producto o servicio (mercado existente)</a:t>
            </a:r>
          </a:p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Suelen ocurrir dentro de la organización</a:t>
            </a:r>
            <a:endParaRPr lang="es-MX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9FA5BB90-A774-2BE9-9838-8CFC1CBC0B4E}"/>
              </a:ext>
            </a:extLst>
          </p:cNvPr>
          <p:cNvCxnSpPr>
            <a:cxnSpLocks/>
            <a:stCxn id="2" idx="1"/>
            <a:endCxn id="4" idx="0"/>
          </p:cNvCxnSpPr>
          <p:nvPr/>
        </p:nvCxnSpPr>
        <p:spPr>
          <a:xfrm rot="10800000" flipV="1">
            <a:off x="4015656" y="1273547"/>
            <a:ext cx="263835" cy="890636"/>
          </a:xfrm>
          <a:prstGeom prst="bentConnector2">
            <a:avLst/>
          </a:prstGeom>
          <a:ln>
            <a:solidFill>
              <a:srgbClr val="1277C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FAF3C2EE-BEE0-AEA6-BF01-C7EDB7AE3ACB}"/>
              </a:ext>
            </a:extLst>
          </p:cNvPr>
          <p:cNvCxnSpPr>
            <a:cxnSpLocks/>
            <a:stCxn id="2" idx="3"/>
            <a:endCxn id="5" idx="0"/>
          </p:cNvCxnSpPr>
          <p:nvPr/>
        </p:nvCxnSpPr>
        <p:spPr>
          <a:xfrm>
            <a:off x="7912509" y="1273547"/>
            <a:ext cx="210936" cy="868576"/>
          </a:xfrm>
          <a:prstGeom prst="bentConnector2">
            <a:avLst/>
          </a:prstGeom>
          <a:ln>
            <a:solidFill>
              <a:srgbClr val="1277C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9">
            <a:extLst>
              <a:ext uri="{FF2B5EF4-FFF2-40B4-BE49-F238E27FC236}">
                <a16:creationId xmlns:a16="http://schemas.microsoft.com/office/drawing/2014/main" id="{9BAC4100-A0E7-809D-B0C1-BE2CC806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91" y="3072674"/>
            <a:ext cx="4625540" cy="296610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6" tIns="11906" rIns="11906" bIns="11906" numCol="1" spcCol="1270" anchor="ctr" anchorCtr="0">
            <a:noAutofit/>
          </a:bodyPr>
          <a:lstStyle/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Crean nuevos mercados; trastocan los existentes</a:t>
            </a:r>
          </a:p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Suelen provenir de afuera</a:t>
            </a:r>
          </a:p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provenir de adentro, debe haber apertura</a:t>
            </a:r>
          </a:p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para el flujo de ideas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4D6C6BA-7843-402D-AB34-0E2D26FB14E8}"/>
              </a:ext>
            </a:extLst>
          </p:cNvPr>
          <p:cNvSpPr txBox="1"/>
          <p:nvPr/>
        </p:nvSpPr>
        <p:spPr>
          <a:xfrm>
            <a:off x="1800042" y="3563237"/>
            <a:ext cx="2077631" cy="643900"/>
          </a:xfrm>
          <a:prstGeom prst="rect">
            <a:avLst/>
          </a:prstGeom>
          <a:solidFill>
            <a:srgbClr val="1BA3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6" tIns="11906" rIns="11906" bIns="11906" numCol="1" spcCol="1270" anchor="ctr" anchorCtr="0">
            <a:noAutofit/>
          </a:bodyPr>
          <a:lstStyle>
            <a:defPPr>
              <a:defRPr lang="es-MX"/>
            </a:defPPr>
            <a:lvl1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/>
              <a:t>Incremental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534B4A4-F859-41D5-BD23-0B08063ABFBC}"/>
              </a:ext>
            </a:extLst>
          </p:cNvPr>
          <p:cNvSpPr txBox="1"/>
          <p:nvPr/>
        </p:nvSpPr>
        <p:spPr>
          <a:xfrm>
            <a:off x="4274060" y="3563237"/>
            <a:ext cx="2077631" cy="643900"/>
          </a:xfrm>
          <a:prstGeom prst="rect">
            <a:avLst/>
          </a:prstGeom>
          <a:solidFill>
            <a:srgbClr val="1BA3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6" tIns="11906" rIns="11906" bIns="11906" numCol="1" spcCol="1270" anchor="ctr" anchorCtr="0">
            <a:noAutofit/>
          </a:bodyPr>
          <a:lstStyle>
            <a:defPPr>
              <a:defRPr lang="es-MX"/>
            </a:defPPr>
            <a:lvl1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800"/>
              <a:t>Revolucionaria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03A74024-A631-49BE-B841-9F4287D67936}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>
            <a:off x="2951634" y="2809335"/>
            <a:ext cx="641126" cy="866678"/>
          </a:xfrm>
          <a:prstGeom prst="bentConnector3">
            <a:avLst>
              <a:gd name="adj1" fmla="val 50000"/>
            </a:avLst>
          </a:prstGeom>
          <a:ln>
            <a:solidFill>
              <a:srgbClr val="1277C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8A6E29A2-CEA3-46C2-91E9-7560DDE0A035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4188643" y="2439004"/>
            <a:ext cx="641126" cy="1607340"/>
          </a:xfrm>
          <a:prstGeom prst="bentConnector3">
            <a:avLst>
              <a:gd name="adj1" fmla="val 50000"/>
            </a:avLst>
          </a:prstGeom>
          <a:ln>
            <a:solidFill>
              <a:srgbClr val="1277C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9">
            <a:extLst>
              <a:ext uri="{FF2B5EF4-FFF2-40B4-BE49-F238E27FC236}">
                <a16:creationId xmlns:a16="http://schemas.microsoft.com/office/drawing/2014/main" id="{CE0B4D1C-07B1-485F-8161-779C185D0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459" y="4445317"/>
            <a:ext cx="2244831" cy="1113229"/>
          </a:xfrm>
          <a:prstGeom prst="rect">
            <a:avLst/>
          </a:prstGeom>
          <a:noFill/>
          <a:ln w="28575">
            <a:solidFill>
              <a:srgbClr val="28A4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6" tIns="11906" rIns="11906" bIns="11906" numCol="1" spcCol="1270" anchor="ctr" anchorCtr="0">
            <a:noAutofit/>
          </a:bodyPr>
          <a:lstStyle/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“no esperada” de un producto o servicio</a:t>
            </a:r>
          </a:p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ocurrir dentro o fuera de la organización</a:t>
            </a:r>
            <a:endParaRPr lang="es-MX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7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600E2FE-8EE7-A565-E9F8-1811D6637264}"/>
              </a:ext>
            </a:extLst>
          </p:cNvPr>
          <p:cNvGrpSpPr/>
          <p:nvPr/>
        </p:nvGrpSpPr>
        <p:grpSpPr>
          <a:xfrm>
            <a:off x="2867988" y="485235"/>
            <a:ext cx="8432925" cy="2018374"/>
            <a:chOff x="2057400" y="1740619"/>
            <a:chExt cx="7772400" cy="234442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184EFD-7B18-8C4B-ABFC-F48D1372456E}"/>
                </a:ext>
              </a:extLst>
            </p:cNvPr>
            <p:cNvGrpSpPr/>
            <p:nvPr/>
          </p:nvGrpSpPr>
          <p:grpSpPr>
            <a:xfrm>
              <a:off x="2057400" y="2024781"/>
              <a:ext cx="7772400" cy="2060266"/>
              <a:chOff x="2409257" y="5615921"/>
              <a:chExt cx="19905470" cy="5164058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4C59B8EC-E228-6716-A9D8-623FEC933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37353" y1="2400" x2="47164" y2="2938"/>
                            <a14:foregroundMark x1="47164" y1="2938" x2="51405" y2="5710"/>
                            <a14:foregroundMark x1="51405" y1="5710" x2="53245" y2="10799"/>
                            <a14:foregroundMark x1="53245" y1="10799" x2="51150" y2="15060"/>
                            <a14:foregroundMark x1="51150" y1="15060" x2="35667" y2="13612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51507" y2="18122"/>
                            <a14:foregroundMark x1="51507" y1="18122" x2="50792" y2="12081"/>
                            <a14:foregroundMark x1="50792" y1="12081" x2="45784" y2="4841"/>
                            <a14:foregroundMark x1="35156" y1="3848" x2="39806" y2="2151"/>
                            <a14:foregroundMark x1="39806" y1="2151" x2="44916" y2="2151"/>
                            <a14:foregroundMark x1="44916" y1="2151" x2="50230" y2="1779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81" r="36906" b="72586"/>
              <a:stretch/>
            </p:blipFill>
            <p:spPr>
              <a:xfrm>
                <a:off x="2409257" y="5897320"/>
                <a:ext cx="4111452" cy="364838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2472978-8384-63DE-E88D-C36EDE6DC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8917" y2="24700"/>
                            <a14:foregroundMark x1="58917" y1="24700" x2="58150" y2="2532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96" t="12092" r="15997" b="61775"/>
              <a:stretch/>
            </p:blipFill>
            <p:spPr>
              <a:xfrm>
                <a:off x="4837592" y="7302064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DAF41C98-3ECE-5C54-17F0-E1B1327F3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9469" y2="24464"/>
                            <a14:foregroundMark x1="32754" y1="33182" x2="42923" y2="27431"/>
                            <a14:foregroundMark x1="42923" y1="27431" x2="47624" y2="27348"/>
                            <a14:foregroundMark x1="47624" y1="27348" x2="52172" y2="31361"/>
                            <a14:foregroundMark x1="52172" y1="31361" x2="53500" y2="36947"/>
                            <a14:foregroundMark x1="53500" y1="36947" x2="48390" y2="40050"/>
                            <a14:foregroundMark x1="48390" y1="40050" x2="38375" y2="42201"/>
                            <a14:foregroundMark x1="38375" y1="42201" x2="33316" y2="38477"/>
                            <a14:foregroundMark x1="33316" y1="38477" x2="32294" y2="33926"/>
                            <a14:foregroundMark x1="32294" y1="33926" x2="32703" y2="27720"/>
                            <a14:foregroundMark x1="33345" y1="27387" x2="37966" y2="24990"/>
                            <a14:foregroundMark x1="37966" y1="24990" x2="43383" y2="24990"/>
                            <a14:foregroundMark x1="43383" y1="24990" x2="47828" y2="28713"/>
                            <a14:foregroundMark x1="47828" y1="28713" x2="50485" y2="33099"/>
                            <a14:foregroundMark x1="50485" y1="33099" x2="50281" y2="39222"/>
                            <a14:foregroundMark x1="50281" y1="39222" x2="45938" y2="41746"/>
                            <a14:foregroundMark x1="45938" y1="41746" x2="42718" y2="41870"/>
                            <a14:foregroundMark x1="51201" y1="25445" x2="56617" y2="34257"/>
                            <a14:foregroundMark x1="56617" y1="34257" x2="53143" y2="26934"/>
                            <a14:foregroundMark x1="55187" y1="29996" x2="57537" y2="33471"/>
                            <a14:foregroundMark x1="50741" y1="24369" x2="52172" y2="25569"/>
                            <a14:foregroundMark x1="56924" y1="32561" x2="57690" y2="3438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  <a14:backgroundMark x1="54062" y1="24990" x2="56975" y2="29086"/>
                            <a14:backgroundMark x1="56975" y1="29086" x2="58815" y2="29086"/>
                            <a14:backgroundMark x1="54062" y1="25900" x2="57844" y2="30823"/>
                            <a14:backgroundMark x1="58152" y1="34259" x2="58252" y2="35374"/>
                            <a14:backgroundMark x1="57844" y1="30823" x2="57975" y2="32281"/>
                            <a14:backgroundMark x1="57550" y1="32026" x2="55953" y2="24410"/>
                            <a14:backgroundMark x1="58252" y1="35374" x2="58025" y2="34293"/>
                            <a14:backgroundMark x1="55953" y1="24410" x2="53143" y2="23128"/>
                            <a14:backgroundMark x1="55711" y1="29783" x2="55289" y2="27803"/>
                            <a14:backgroundMark x1="55289" y1="27803" x2="57339" y2="32451"/>
                            <a14:backgroundMark x1="57580" y1="32386" x2="57486" y2="25155"/>
                            <a14:backgroundMark x1="57486" y1="25155" x2="60194" y2="34009"/>
                            <a14:backgroundMark x1="60194" y1="34009" x2="59530" y2="24617"/>
                            <a14:backgroundMark x1="59530" y1="24617" x2="57384" y2="30534"/>
                            <a14:backgroundMark x1="57384" y1="30534" x2="55953" y2="23045"/>
                            <a14:backgroundMark x1="55953" y1="23045" x2="55493" y2="29168"/>
                            <a14:backgroundMark x1="55493" y1="29168" x2="54062" y2="23583"/>
                            <a14:backgroundMark x1="33112" y1="27265" x2="31834" y2="28631"/>
                            <a14:backgroundMark x1="33112" y1="28175" x2="31681" y2="28175"/>
                            <a14:backgroundMark x1="57895" y1="24493" x2="56004" y2="23417"/>
                            <a14:backgroundMark x1="53654" y1="22797" x2="58815" y2="24741"/>
                            <a14:backgroundMark x1="58815" y1="24741" x2="56617" y2="23707"/>
                            <a14:backgroundMark x1="57282" y1="23417" x2="54727" y2="22962"/>
                            <a14:backgroundMark x1="58201" y1="23252" x2="58201" y2="23252"/>
                            <a14:backgroundMark x1="59172" y1="24617" x2="59172" y2="24617"/>
                            <a14:backgroundMark x1="59172" y1="24617" x2="59172" y2="24617"/>
                            <a14:backgroundMark x1="58508" y1="23873" x2="58508" y2="23873"/>
                            <a14:backgroundMark x1="58201" y1="23873" x2="58201" y2="238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80" t="22779" r="40913" b="51089"/>
              <a:stretch/>
            </p:blipFill>
            <p:spPr>
              <a:xfrm>
                <a:off x="7052186" y="5982555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BFEC4C72-6285-B5D4-84CE-240C38B05E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64435" y1="36078" x2="59836" y2="38891"/>
                            <a14:foregroundMark x1="59836" y1="38891" x2="57844" y2="48738"/>
                            <a14:foregroundMark x1="57844" y1="48738" x2="61421" y2="52586"/>
                            <a14:foregroundMark x1="61421" y1="52586" x2="67041" y2="54324"/>
                            <a14:foregroundMark x1="67041" y1="54324" x2="73173" y2="53662"/>
                            <a14:foregroundMark x1="73173" y1="53662" x2="76801" y2="50228"/>
                            <a14:foregroundMark x1="76801" y1="50228" x2="76444" y2="45511"/>
                            <a14:foregroundMark x1="76444" y1="45511" x2="72356" y2="40670"/>
                            <a14:foregroundMark x1="72356" y1="40670" x2="66888" y2="37857"/>
                            <a14:foregroundMark x1="66888" y1="37857" x2="61574" y2="36574"/>
                            <a14:foregroundMark x1="61574" y1="36574" x2="55238" y2="44063"/>
                            <a14:foregroundMark x1="55238" y1="44063" x2="63209" y2="44849"/>
                            <a14:foregroundMark x1="63209" y1="44849" x2="69034" y2="44270"/>
                            <a14:foregroundMark x1="69034" y1="44270" x2="73122" y2="40918"/>
                            <a14:foregroundMark x1="73122" y1="40918" x2="72049" y2="36988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43" t="33018" r="15258" b="43710"/>
              <a:stretch/>
            </p:blipFill>
            <p:spPr>
              <a:xfrm>
                <a:off x="9416524" y="7161227"/>
                <a:ext cx="3921710" cy="3096962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0FD28DEF-EF7E-3ADB-6D15-ED5E4B1CC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41574" r="35835" b="31012"/>
              <a:stretch/>
            </p:blipFill>
            <p:spPr>
              <a:xfrm>
                <a:off x="11808541" y="5615921"/>
                <a:ext cx="4146362" cy="3648387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0A647197-3877-C31F-552D-4AC3D728D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9990" y1="58420" x2="67450" y2="57302"/>
                            <a14:foregroundMark x1="67450" y1="57302" x2="75166" y2="58957"/>
                            <a14:foregroundMark x1="75166" y1="58957" x2="78385" y2="63467"/>
                            <a14:foregroundMark x1="78385" y1="63467" x2="77159" y2="68225"/>
                            <a14:foregroundMark x1="77159" y1="68225" x2="72816" y2="72238"/>
                            <a14:foregroundMark x1="72816" y1="72238" x2="58355" y2="72859"/>
                            <a14:foregroundMark x1="58355" y1="72859" x2="55851" y2="68473"/>
                            <a14:foregroundMark x1="55851" y1="68473" x2="59734" y2="64253"/>
                            <a14:foregroundMark x1="59734" y1="64253" x2="66326" y2="61771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0" t="54299" r="17026" b="21974"/>
              <a:stretch/>
            </p:blipFill>
            <p:spPr>
              <a:xfrm>
                <a:off x="13929065" y="7078283"/>
                <a:ext cx="3793716" cy="315768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FF7432C7-5B43-E201-AD3E-DEE1339E2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9157" y1="68018" x2="40215" y2="69053"/>
                            <a14:foregroundMark x1="40215" y1="69053" x2="35514" y2="71411"/>
                            <a14:foregroundMark x1="35514" y1="71411" x2="32856" y2="75672"/>
                            <a14:foregroundMark x1="32856" y1="75672" x2="33827" y2="80472"/>
                            <a14:foregroundMark x1="33827" y1="80472" x2="38120" y2="84733"/>
                            <a14:foregroundMark x1="38120" y1="84733" x2="44762" y2="87298"/>
                            <a14:foregroundMark x1="44762" y1="87298" x2="50026" y2="84609"/>
                            <a14:foregroundMark x1="50026" y1="84609" x2="51661" y2="80182"/>
                            <a14:foregroundMark x1="51661" y1="80182" x2="51252" y2="75507"/>
                            <a14:foregroundMark x1="51252" y1="75507" x2="45989" y2="71245"/>
                            <a14:foregroundMark x1="45989" y1="71245" x2="39295" y2="71742"/>
                            <a14:foregroundMark x1="39295" y1="71742" x2="34492" y2="76624"/>
                            <a14:foregroundMark x1="34492" y1="76624" x2="42565" y2="75838"/>
                            <a14:foregroundMark x1="42565" y1="75838" x2="49055" y2="77286"/>
                            <a14:foregroundMark x1="49055" y1="77286" x2="54573" y2="75507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65604" r="40336" b="8996"/>
              <a:stretch/>
            </p:blipFill>
            <p:spPr>
              <a:xfrm>
                <a:off x="16381688" y="5883967"/>
                <a:ext cx="3643485" cy="3380341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FFDC1F85-B3C2-914D-6AC4-BD3B59D6E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30" b="98304" l="9913" r="89985">
                            <a14:foregroundMark x1="71231" y1="78403" x2="64640" y2="78734"/>
                            <a14:foregroundMark x1="64640" y1="78734" x2="60143" y2="81878"/>
                            <a14:foregroundMark x1="60143" y1="81878" x2="58406" y2="86181"/>
                            <a14:foregroundMark x1="58406" y1="86181" x2="58252" y2="90732"/>
                            <a14:foregroundMark x1="58252" y1="90732" x2="62391" y2="93711"/>
                            <a14:foregroundMark x1="62391" y1="93711" x2="67910" y2="95118"/>
                            <a14:foregroundMark x1="67910" y1="95118" x2="73531" y2="94042"/>
                            <a14:foregroundMark x1="73531" y1="94042" x2="76188" y2="87960"/>
                            <a14:foregroundMark x1="76188" y1="87960" x2="72611" y2="83285"/>
                            <a14:foregroundMark x1="72611" y1="83285" x2="65049" y2="79479"/>
                            <a14:foregroundMark x1="65049" y1="79479" x2="58661" y2="82458"/>
                            <a14:foregroundMark x1="58661" y1="82458" x2="59428" y2="88084"/>
                            <a14:foregroundMark x1="59428" y1="88084" x2="65764" y2="96400"/>
                            <a14:foregroundMark x1="65764" y1="96400" x2="71794" y2="97021"/>
                            <a14:foregroundMark x1="71794" y1="97021" x2="75217" y2="93256"/>
                            <a14:foregroundMark x1="75217" y1="93256" x2="76852" y2="87629"/>
                            <a14:foregroundMark x1="76852" y1="87629" x2="74655" y2="81589"/>
                            <a14:foregroundMark x1="74655" y1="81589" x2="66530" y2="81671"/>
                            <a14:foregroundMark x1="66530" y1="81671" x2="62545" y2="84775"/>
                            <a14:foregroundMark x1="62545" y1="84775" x2="57639" y2="86719"/>
                            <a14:foregroundMark x1="57639" y1="86719" x2="56157" y2="91518"/>
                            <a14:foregroundMark x1="56157" y1="91518" x2="57128" y2="93628"/>
                            <a14:foregroundMark x1="59479" y1="97559" x2="71742" y2="98304"/>
                            <a14:foregroundMark x1="71742" y1="98304" x2="73991" y2="97104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  <a14:backgroundMark x1="55851" y1="77658" x2="47931" y2="84940"/>
                            <a14:backgroundMark x1="47931" y1="84940" x2="40879" y2="85312"/>
                            <a14:backgroundMark x1="40879" y1="85312" x2="39959" y2="80265"/>
                            <a14:backgroundMark x1="39959" y1="80265" x2="44047" y2="76003"/>
                            <a14:backgroundMark x1="44047" y1="76003" x2="49208" y2="74597"/>
                            <a14:backgroundMark x1="49208" y1="74597" x2="53858" y2="77079"/>
                            <a14:backgroundMark x1="53858" y1="77079" x2="49719" y2="864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41" t="77334" r="17153" b="-148"/>
              <a:stretch/>
            </p:blipFill>
            <p:spPr>
              <a:xfrm>
                <a:off x="18559911" y="7329540"/>
                <a:ext cx="3754816" cy="3036238"/>
              </a:xfrm>
              <a:prstGeom prst="rect">
                <a:avLst/>
              </a:prstGeom>
            </p:spPr>
          </p:pic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87317BC-2B96-E86B-29B0-45B6A4C75F91}"/>
                </a:ext>
              </a:extLst>
            </p:cNvPr>
            <p:cNvSpPr txBox="1"/>
            <p:nvPr/>
          </p:nvSpPr>
          <p:spPr>
            <a:xfrm>
              <a:off x="2112548" y="1740619"/>
              <a:ext cx="1451804" cy="512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Documentación de necesidades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9680E74-EEAA-BA49-4095-FD7E3678659C}"/>
                </a:ext>
              </a:extLst>
            </p:cNvPr>
            <p:cNvSpPr txBox="1"/>
            <p:nvPr/>
          </p:nvSpPr>
          <p:spPr>
            <a:xfrm>
              <a:off x="2948157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Diseño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3CAC55-B440-F4CB-C089-D4ABBAB480CF}"/>
                </a:ext>
              </a:extLst>
            </p:cNvPr>
            <p:cNvSpPr txBox="1"/>
            <p:nvPr/>
          </p:nvSpPr>
          <p:spPr>
            <a:xfrm>
              <a:off x="3956807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Construcción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3FF980E-0B5C-3C5D-112E-4F70C3FCF4A4}"/>
                </a:ext>
              </a:extLst>
            </p:cNvPr>
            <p:cNvSpPr txBox="1"/>
            <p:nvPr/>
          </p:nvSpPr>
          <p:spPr>
            <a:xfrm>
              <a:off x="4736072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Captación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A01DF1E-4B66-C2E3-0DB7-E250D3F3D820}"/>
                </a:ext>
              </a:extLst>
            </p:cNvPr>
            <p:cNvSpPr txBox="1"/>
            <p:nvPr/>
          </p:nvSpPr>
          <p:spPr>
            <a:xfrm>
              <a:off x="5853790" y="1846733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Procesamiento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8CC8B0F-E9F4-ABF2-B44F-3F78AFE86281}"/>
                </a:ext>
              </a:extLst>
            </p:cNvPr>
            <p:cNvSpPr txBox="1"/>
            <p:nvPr/>
          </p:nvSpPr>
          <p:spPr>
            <a:xfrm>
              <a:off x="6544405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Análisis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8C111E9-0E9E-294B-BF4D-6BCB176EA521}"/>
                </a:ext>
              </a:extLst>
            </p:cNvPr>
            <p:cNvSpPr txBox="1"/>
            <p:nvPr/>
          </p:nvSpPr>
          <p:spPr>
            <a:xfrm>
              <a:off x="7545284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Difusión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9B6D273-B237-FFCB-7D68-D24C03CB53EA}"/>
                </a:ext>
              </a:extLst>
            </p:cNvPr>
            <p:cNvSpPr txBox="1"/>
            <p:nvPr/>
          </p:nvSpPr>
          <p:spPr>
            <a:xfrm>
              <a:off x="8377996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Evaluación</a:t>
              </a: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147016A-9B8A-DA54-98D9-1F9A8D4982BE}"/>
              </a:ext>
            </a:extLst>
          </p:cNvPr>
          <p:cNvGraphicFramePr>
            <a:graphicFrameLocks noGrp="1"/>
          </p:cNvGraphicFramePr>
          <p:nvPr/>
        </p:nvGraphicFramePr>
        <p:xfrm>
          <a:off x="3990112" y="2532885"/>
          <a:ext cx="5560291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60291">
                  <a:extLst>
                    <a:ext uri="{9D8B030D-6E8A-4147-A177-3AD203B41FA5}">
                      <a16:colId xmlns:a16="http://schemas.microsoft.com/office/drawing/2014/main" val="2874302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I. Diseño conceptual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0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II. Diseño de los sistemas de producción y de los flujos de trabajo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0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III. Diseño de la captación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24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IV. Determinación del marco </a:t>
                      </a:r>
                      <a:r>
                        <a:rPr lang="es-MX" sz="1600" b="0" dirty="0" err="1">
                          <a:solidFill>
                            <a:srgbClr val="000000"/>
                          </a:solidFill>
                        </a:rPr>
                        <a:t>muestral</a:t>
                      </a:r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 y tipo de muestreo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33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V. Diseño del procesamiento y análisis de la producción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8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VI. Diseño del Esquema de Difusión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917596"/>
                  </a:ext>
                </a:extLst>
              </a:tr>
            </a:tbl>
          </a:graphicData>
        </a:graphic>
      </p:graphicFrame>
      <p:sp>
        <p:nvSpPr>
          <p:cNvPr id="160" name="CuadroTexto 159">
            <a:extLst>
              <a:ext uri="{FF2B5EF4-FFF2-40B4-BE49-F238E27FC236}">
                <a16:creationId xmlns:a16="http://schemas.microsoft.com/office/drawing/2014/main" id="{0D5C972D-001D-33C8-E291-013CAF4968D6}"/>
              </a:ext>
            </a:extLst>
          </p:cNvPr>
          <p:cNvSpPr txBox="1"/>
          <p:nvPr/>
        </p:nvSpPr>
        <p:spPr>
          <a:xfrm>
            <a:off x="10505551" y="3257942"/>
            <a:ext cx="12984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incremental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5E467C-CD69-3355-28F8-5A94258655C5}"/>
              </a:ext>
            </a:extLst>
          </p:cNvPr>
          <p:cNvCxnSpPr/>
          <p:nvPr/>
        </p:nvCxnSpPr>
        <p:spPr>
          <a:xfrm>
            <a:off x="9566379" y="2739191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42728C2-5049-5A80-3510-B39CF20BCB84}"/>
              </a:ext>
            </a:extLst>
          </p:cNvPr>
          <p:cNvCxnSpPr/>
          <p:nvPr/>
        </p:nvCxnSpPr>
        <p:spPr>
          <a:xfrm>
            <a:off x="9566379" y="4607020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340BB58-600F-C55E-8F1F-0C5FE9FFD1AD}"/>
              </a:ext>
            </a:extLst>
          </p:cNvPr>
          <p:cNvCxnSpPr/>
          <p:nvPr/>
        </p:nvCxnSpPr>
        <p:spPr>
          <a:xfrm>
            <a:off x="9866258" y="2739191"/>
            <a:ext cx="0" cy="18678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507B810-49C8-A860-0ECF-036B498EB7E1}"/>
              </a:ext>
            </a:extLst>
          </p:cNvPr>
          <p:cNvCxnSpPr/>
          <p:nvPr/>
        </p:nvCxnSpPr>
        <p:spPr>
          <a:xfrm flipV="1">
            <a:off x="10256551" y="1523135"/>
            <a:ext cx="116215" cy="1121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5E93566F-2E34-F79D-031C-F2481E194C02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9564025" y="2799079"/>
            <a:ext cx="1257308" cy="641287"/>
          </a:xfrm>
          <a:prstGeom prst="bentConnector3">
            <a:avLst>
              <a:gd name="adj1" fmla="val 10068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844C2991-F74C-557E-0EAD-EE78BB61268E}"/>
              </a:ext>
            </a:extLst>
          </p:cNvPr>
          <p:cNvSpPr/>
          <p:nvPr/>
        </p:nvSpPr>
        <p:spPr>
          <a:xfrm>
            <a:off x="9460548" y="-118845"/>
            <a:ext cx="3139857" cy="14500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Obsérvate a ti mismo</a:t>
            </a:r>
          </a:p>
          <a:p>
            <a:pPr algn="ctr"/>
            <a:r>
              <a:rPr lang="es-E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(evidencias)</a:t>
            </a:r>
            <a:endParaRPr lang="es-MX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95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600E2FE-8EE7-A565-E9F8-1811D6637264}"/>
              </a:ext>
            </a:extLst>
          </p:cNvPr>
          <p:cNvGrpSpPr/>
          <p:nvPr/>
        </p:nvGrpSpPr>
        <p:grpSpPr>
          <a:xfrm>
            <a:off x="2867988" y="485235"/>
            <a:ext cx="8432925" cy="2018374"/>
            <a:chOff x="2057400" y="1740619"/>
            <a:chExt cx="7772400" cy="234442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184EFD-7B18-8C4B-ABFC-F48D1372456E}"/>
                </a:ext>
              </a:extLst>
            </p:cNvPr>
            <p:cNvGrpSpPr/>
            <p:nvPr/>
          </p:nvGrpSpPr>
          <p:grpSpPr>
            <a:xfrm>
              <a:off x="2057400" y="2024781"/>
              <a:ext cx="7772400" cy="2060266"/>
              <a:chOff x="2409257" y="5615921"/>
              <a:chExt cx="19905470" cy="5164058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4C59B8EC-E228-6716-A9D8-623FEC933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37353" y1="2400" x2="47164" y2="2938"/>
                            <a14:foregroundMark x1="47164" y1="2938" x2="51405" y2="5710"/>
                            <a14:foregroundMark x1="51405" y1="5710" x2="53245" y2="10799"/>
                            <a14:foregroundMark x1="53245" y1="10799" x2="51150" y2="15060"/>
                            <a14:foregroundMark x1="51150" y1="15060" x2="35667" y2="13612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51507" y2="18122"/>
                            <a14:foregroundMark x1="51507" y1="18122" x2="50792" y2="12081"/>
                            <a14:foregroundMark x1="50792" y1="12081" x2="45784" y2="4841"/>
                            <a14:foregroundMark x1="35156" y1="3848" x2="39806" y2="2151"/>
                            <a14:foregroundMark x1="39806" y1="2151" x2="44916" y2="2151"/>
                            <a14:foregroundMark x1="44916" y1="2151" x2="50230" y2="1779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81" r="36906" b="72586"/>
              <a:stretch/>
            </p:blipFill>
            <p:spPr>
              <a:xfrm>
                <a:off x="2409257" y="5897320"/>
                <a:ext cx="4111452" cy="364838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2472978-8384-63DE-E88D-C36EDE6DC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8917" y2="24700"/>
                            <a14:foregroundMark x1="58917" y1="24700" x2="58150" y2="2532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96" t="12092" r="15997" b="61775"/>
              <a:stretch/>
            </p:blipFill>
            <p:spPr>
              <a:xfrm>
                <a:off x="4837592" y="7302064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DAF41C98-3ECE-5C54-17F0-E1B1327F3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9469" y2="24464"/>
                            <a14:foregroundMark x1="32754" y1="33182" x2="42923" y2="27431"/>
                            <a14:foregroundMark x1="42923" y1="27431" x2="47624" y2="27348"/>
                            <a14:foregroundMark x1="47624" y1="27348" x2="52172" y2="31361"/>
                            <a14:foregroundMark x1="52172" y1="31361" x2="53500" y2="36947"/>
                            <a14:foregroundMark x1="53500" y1="36947" x2="48390" y2="40050"/>
                            <a14:foregroundMark x1="48390" y1="40050" x2="38375" y2="42201"/>
                            <a14:foregroundMark x1="38375" y1="42201" x2="33316" y2="38477"/>
                            <a14:foregroundMark x1="33316" y1="38477" x2="32294" y2="33926"/>
                            <a14:foregroundMark x1="32294" y1="33926" x2="32703" y2="27720"/>
                            <a14:foregroundMark x1="33345" y1="27387" x2="37966" y2="24990"/>
                            <a14:foregroundMark x1="37966" y1="24990" x2="43383" y2="24990"/>
                            <a14:foregroundMark x1="43383" y1="24990" x2="47828" y2="28713"/>
                            <a14:foregroundMark x1="47828" y1="28713" x2="50485" y2="33099"/>
                            <a14:foregroundMark x1="50485" y1="33099" x2="50281" y2="39222"/>
                            <a14:foregroundMark x1="50281" y1="39222" x2="45938" y2="41746"/>
                            <a14:foregroundMark x1="45938" y1="41746" x2="42718" y2="41870"/>
                            <a14:foregroundMark x1="51201" y1="25445" x2="56617" y2="34257"/>
                            <a14:foregroundMark x1="56617" y1="34257" x2="53143" y2="26934"/>
                            <a14:foregroundMark x1="55187" y1="29996" x2="57537" y2="33471"/>
                            <a14:foregroundMark x1="50741" y1="24369" x2="52172" y2="25569"/>
                            <a14:foregroundMark x1="56924" y1="32561" x2="57690" y2="3438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  <a14:backgroundMark x1="54062" y1="24990" x2="56975" y2="29086"/>
                            <a14:backgroundMark x1="56975" y1="29086" x2="58815" y2="29086"/>
                            <a14:backgroundMark x1="54062" y1="25900" x2="57844" y2="30823"/>
                            <a14:backgroundMark x1="58152" y1="34259" x2="58252" y2="35374"/>
                            <a14:backgroundMark x1="57844" y1="30823" x2="57975" y2="32281"/>
                            <a14:backgroundMark x1="57550" y1="32026" x2="55953" y2="24410"/>
                            <a14:backgroundMark x1="58252" y1="35374" x2="58025" y2="34293"/>
                            <a14:backgroundMark x1="55953" y1="24410" x2="53143" y2="23128"/>
                            <a14:backgroundMark x1="55711" y1="29783" x2="55289" y2="27803"/>
                            <a14:backgroundMark x1="55289" y1="27803" x2="57339" y2="32451"/>
                            <a14:backgroundMark x1="57580" y1="32386" x2="57486" y2="25155"/>
                            <a14:backgroundMark x1="57486" y1="25155" x2="60194" y2="34009"/>
                            <a14:backgroundMark x1="60194" y1="34009" x2="59530" y2="24617"/>
                            <a14:backgroundMark x1="59530" y1="24617" x2="57384" y2="30534"/>
                            <a14:backgroundMark x1="57384" y1="30534" x2="55953" y2="23045"/>
                            <a14:backgroundMark x1="55953" y1="23045" x2="55493" y2="29168"/>
                            <a14:backgroundMark x1="55493" y1="29168" x2="54062" y2="23583"/>
                            <a14:backgroundMark x1="33112" y1="27265" x2="31834" y2="28631"/>
                            <a14:backgroundMark x1="33112" y1="28175" x2="31681" y2="28175"/>
                            <a14:backgroundMark x1="57895" y1="24493" x2="56004" y2="23417"/>
                            <a14:backgroundMark x1="53654" y1="22797" x2="58815" y2="24741"/>
                            <a14:backgroundMark x1="58815" y1="24741" x2="56617" y2="23707"/>
                            <a14:backgroundMark x1="57282" y1="23417" x2="54727" y2="22962"/>
                            <a14:backgroundMark x1="58201" y1="23252" x2="58201" y2="23252"/>
                            <a14:backgroundMark x1="59172" y1="24617" x2="59172" y2="24617"/>
                            <a14:backgroundMark x1="59172" y1="24617" x2="59172" y2="24617"/>
                            <a14:backgroundMark x1="58508" y1="23873" x2="58508" y2="23873"/>
                            <a14:backgroundMark x1="58201" y1="23873" x2="58201" y2="238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80" t="22779" r="40913" b="51089"/>
              <a:stretch/>
            </p:blipFill>
            <p:spPr>
              <a:xfrm>
                <a:off x="7052186" y="5982555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BFEC4C72-6285-B5D4-84CE-240C38B05E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64435" y1="36078" x2="59836" y2="38891"/>
                            <a14:foregroundMark x1="59836" y1="38891" x2="57844" y2="48738"/>
                            <a14:foregroundMark x1="57844" y1="48738" x2="61421" y2="52586"/>
                            <a14:foregroundMark x1="61421" y1="52586" x2="67041" y2="54324"/>
                            <a14:foregroundMark x1="67041" y1="54324" x2="73173" y2="53662"/>
                            <a14:foregroundMark x1="73173" y1="53662" x2="76801" y2="50228"/>
                            <a14:foregroundMark x1="76801" y1="50228" x2="76444" y2="45511"/>
                            <a14:foregroundMark x1="76444" y1="45511" x2="72356" y2="40670"/>
                            <a14:foregroundMark x1="72356" y1="40670" x2="66888" y2="37857"/>
                            <a14:foregroundMark x1="66888" y1="37857" x2="61574" y2="36574"/>
                            <a14:foregroundMark x1="61574" y1="36574" x2="55238" y2="44063"/>
                            <a14:foregroundMark x1="55238" y1="44063" x2="63209" y2="44849"/>
                            <a14:foregroundMark x1="63209" y1="44849" x2="69034" y2="44270"/>
                            <a14:foregroundMark x1="69034" y1="44270" x2="73122" y2="40918"/>
                            <a14:foregroundMark x1="73122" y1="40918" x2="72049" y2="36988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43" t="33018" r="15258" b="43710"/>
              <a:stretch/>
            </p:blipFill>
            <p:spPr>
              <a:xfrm>
                <a:off x="9416524" y="7161227"/>
                <a:ext cx="3921710" cy="3096962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0FD28DEF-EF7E-3ADB-6D15-ED5E4B1CC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41574" r="35835" b="31012"/>
              <a:stretch/>
            </p:blipFill>
            <p:spPr>
              <a:xfrm>
                <a:off x="11808541" y="5615921"/>
                <a:ext cx="4146362" cy="3648387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0A647197-3877-C31F-552D-4AC3D728D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9990" y1="58420" x2="67450" y2="57302"/>
                            <a14:foregroundMark x1="67450" y1="57302" x2="75166" y2="58957"/>
                            <a14:foregroundMark x1="75166" y1="58957" x2="78385" y2="63467"/>
                            <a14:foregroundMark x1="78385" y1="63467" x2="77159" y2="68225"/>
                            <a14:foregroundMark x1="77159" y1="68225" x2="72816" y2="72238"/>
                            <a14:foregroundMark x1="72816" y1="72238" x2="58355" y2="72859"/>
                            <a14:foregroundMark x1="58355" y1="72859" x2="55851" y2="68473"/>
                            <a14:foregroundMark x1="55851" y1="68473" x2="59734" y2="64253"/>
                            <a14:foregroundMark x1="59734" y1="64253" x2="66326" y2="61771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0" t="54299" r="17026" b="21974"/>
              <a:stretch/>
            </p:blipFill>
            <p:spPr>
              <a:xfrm>
                <a:off x="13929065" y="7078283"/>
                <a:ext cx="3793716" cy="315768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FF7432C7-5B43-E201-AD3E-DEE1339E2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9157" y1="68018" x2="40215" y2="69053"/>
                            <a14:foregroundMark x1="40215" y1="69053" x2="35514" y2="71411"/>
                            <a14:foregroundMark x1="35514" y1="71411" x2="32856" y2="75672"/>
                            <a14:foregroundMark x1="32856" y1="75672" x2="33827" y2="80472"/>
                            <a14:foregroundMark x1="33827" y1="80472" x2="38120" y2="84733"/>
                            <a14:foregroundMark x1="38120" y1="84733" x2="44762" y2="87298"/>
                            <a14:foregroundMark x1="44762" y1="87298" x2="50026" y2="84609"/>
                            <a14:foregroundMark x1="50026" y1="84609" x2="51661" y2="80182"/>
                            <a14:foregroundMark x1="51661" y1="80182" x2="51252" y2="75507"/>
                            <a14:foregroundMark x1="51252" y1="75507" x2="45989" y2="71245"/>
                            <a14:foregroundMark x1="45989" y1="71245" x2="39295" y2="71742"/>
                            <a14:foregroundMark x1="39295" y1="71742" x2="34492" y2="76624"/>
                            <a14:foregroundMark x1="34492" y1="76624" x2="42565" y2="75838"/>
                            <a14:foregroundMark x1="42565" y1="75838" x2="49055" y2="77286"/>
                            <a14:foregroundMark x1="49055" y1="77286" x2="54573" y2="75507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65604" r="40336" b="8996"/>
              <a:stretch/>
            </p:blipFill>
            <p:spPr>
              <a:xfrm>
                <a:off x="16381688" y="5883967"/>
                <a:ext cx="3643485" cy="3380341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FFDC1F85-B3C2-914D-6AC4-BD3B59D6E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30" b="98304" l="9913" r="89985">
                            <a14:foregroundMark x1="71231" y1="78403" x2="64640" y2="78734"/>
                            <a14:foregroundMark x1="64640" y1="78734" x2="60143" y2="81878"/>
                            <a14:foregroundMark x1="60143" y1="81878" x2="58406" y2="86181"/>
                            <a14:foregroundMark x1="58406" y1="86181" x2="58252" y2="90732"/>
                            <a14:foregroundMark x1="58252" y1="90732" x2="62391" y2="93711"/>
                            <a14:foregroundMark x1="62391" y1="93711" x2="67910" y2="95118"/>
                            <a14:foregroundMark x1="67910" y1="95118" x2="73531" y2="94042"/>
                            <a14:foregroundMark x1="73531" y1="94042" x2="76188" y2="87960"/>
                            <a14:foregroundMark x1="76188" y1="87960" x2="72611" y2="83285"/>
                            <a14:foregroundMark x1="72611" y1="83285" x2="65049" y2="79479"/>
                            <a14:foregroundMark x1="65049" y1="79479" x2="58661" y2="82458"/>
                            <a14:foregroundMark x1="58661" y1="82458" x2="59428" y2="88084"/>
                            <a14:foregroundMark x1="59428" y1="88084" x2="65764" y2="96400"/>
                            <a14:foregroundMark x1="65764" y1="96400" x2="71794" y2="97021"/>
                            <a14:foregroundMark x1="71794" y1="97021" x2="75217" y2="93256"/>
                            <a14:foregroundMark x1="75217" y1="93256" x2="76852" y2="87629"/>
                            <a14:foregroundMark x1="76852" y1="87629" x2="74655" y2="81589"/>
                            <a14:foregroundMark x1="74655" y1="81589" x2="66530" y2="81671"/>
                            <a14:foregroundMark x1="66530" y1="81671" x2="62545" y2="84775"/>
                            <a14:foregroundMark x1="62545" y1="84775" x2="57639" y2="86719"/>
                            <a14:foregroundMark x1="57639" y1="86719" x2="56157" y2="91518"/>
                            <a14:foregroundMark x1="56157" y1="91518" x2="57128" y2="93628"/>
                            <a14:foregroundMark x1="59479" y1="97559" x2="71742" y2="98304"/>
                            <a14:foregroundMark x1="71742" y1="98304" x2="73991" y2="97104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  <a14:backgroundMark x1="55851" y1="77658" x2="47931" y2="84940"/>
                            <a14:backgroundMark x1="47931" y1="84940" x2="40879" y2="85312"/>
                            <a14:backgroundMark x1="40879" y1="85312" x2="39959" y2="80265"/>
                            <a14:backgroundMark x1="39959" y1="80265" x2="44047" y2="76003"/>
                            <a14:backgroundMark x1="44047" y1="76003" x2="49208" y2="74597"/>
                            <a14:backgroundMark x1="49208" y1="74597" x2="53858" y2="77079"/>
                            <a14:backgroundMark x1="53858" y1="77079" x2="49719" y2="864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41" t="77334" r="17153" b="-148"/>
              <a:stretch/>
            </p:blipFill>
            <p:spPr>
              <a:xfrm>
                <a:off x="18559911" y="7329540"/>
                <a:ext cx="3754816" cy="3036238"/>
              </a:xfrm>
              <a:prstGeom prst="rect">
                <a:avLst/>
              </a:prstGeom>
            </p:spPr>
          </p:pic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87317BC-2B96-E86B-29B0-45B6A4C75F91}"/>
                </a:ext>
              </a:extLst>
            </p:cNvPr>
            <p:cNvSpPr txBox="1"/>
            <p:nvPr/>
          </p:nvSpPr>
          <p:spPr>
            <a:xfrm>
              <a:off x="2112548" y="1740619"/>
              <a:ext cx="1451804" cy="512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Documentación de necesidades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9680E74-EEAA-BA49-4095-FD7E3678659C}"/>
                </a:ext>
              </a:extLst>
            </p:cNvPr>
            <p:cNvSpPr txBox="1"/>
            <p:nvPr/>
          </p:nvSpPr>
          <p:spPr>
            <a:xfrm>
              <a:off x="2948157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Diseño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3CAC55-B440-F4CB-C089-D4ABBAB480CF}"/>
                </a:ext>
              </a:extLst>
            </p:cNvPr>
            <p:cNvSpPr txBox="1"/>
            <p:nvPr/>
          </p:nvSpPr>
          <p:spPr>
            <a:xfrm>
              <a:off x="3956807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Construcción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3FF980E-0B5C-3C5D-112E-4F70C3FCF4A4}"/>
                </a:ext>
              </a:extLst>
            </p:cNvPr>
            <p:cNvSpPr txBox="1"/>
            <p:nvPr/>
          </p:nvSpPr>
          <p:spPr>
            <a:xfrm>
              <a:off x="4736072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Captación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A01DF1E-4B66-C2E3-0DB7-E250D3F3D820}"/>
                </a:ext>
              </a:extLst>
            </p:cNvPr>
            <p:cNvSpPr txBox="1"/>
            <p:nvPr/>
          </p:nvSpPr>
          <p:spPr>
            <a:xfrm>
              <a:off x="5853790" y="1846733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Procesamiento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8CC8B0F-E9F4-ABF2-B44F-3F78AFE86281}"/>
                </a:ext>
              </a:extLst>
            </p:cNvPr>
            <p:cNvSpPr txBox="1"/>
            <p:nvPr/>
          </p:nvSpPr>
          <p:spPr>
            <a:xfrm>
              <a:off x="6544405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Análisis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8C111E9-0E9E-294B-BF4D-6BCB176EA521}"/>
                </a:ext>
              </a:extLst>
            </p:cNvPr>
            <p:cNvSpPr txBox="1"/>
            <p:nvPr/>
          </p:nvSpPr>
          <p:spPr>
            <a:xfrm>
              <a:off x="7545284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Difusión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9B6D273-B237-FFCB-7D68-D24C03CB53EA}"/>
                </a:ext>
              </a:extLst>
            </p:cNvPr>
            <p:cNvSpPr txBox="1"/>
            <p:nvPr/>
          </p:nvSpPr>
          <p:spPr>
            <a:xfrm>
              <a:off x="8377996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Evaluación</a:t>
              </a: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147016A-9B8A-DA54-98D9-1F9A8D4982BE}"/>
              </a:ext>
            </a:extLst>
          </p:cNvPr>
          <p:cNvGraphicFramePr>
            <a:graphicFrameLocks noGrp="1"/>
          </p:cNvGraphicFramePr>
          <p:nvPr/>
        </p:nvGraphicFramePr>
        <p:xfrm>
          <a:off x="3990112" y="2532885"/>
          <a:ext cx="5560291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60291">
                  <a:extLst>
                    <a:ext uri="{9D8B030D-6E8A-4147-A177-3AD203B41FA5}">
                      <a16:colId xmlns:a16="http://schemas.microsoft.com/office/drawing/2014/main" val="2874302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I. Diseño conceptual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0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II. Diseño de los sistemas de producción y de los flujos de trabajo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0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III. Diseño de la captación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24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IV. Determinación del marco </a:t>
                      </a:r>
                      <a:r>
                        <a:rPr lang="es-MX" sz="1600" b="0" dirty="0" err="1">
                          <a:solidFill>
                            <a:srgbClr val="000000"/>
                          </a:solidFill>
                        </a:rPr>
                        <a:t>muestral</a:t>
                      </a:r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 y tipo de muestreo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33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V. Diseño del procesamiento y análisis de la producción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8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VI. Diseño del Esquema de Difusión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917596"/>
                  </a:ext>
                </a:extLst>
              </a:tr>
            </a:tbl>
          </a:graphicData>
        </a:graphic>
      </p:graphicFrame>
      <p:sp>
        <p:nvSpPr>
          <p:cNvPr id="160" name="CuadroTexto 159">
            <a:extLst>
              <a:ext uri="{FF2B5EF4-FFF2-40B4-BE49-F238E27FC236}">
                <a16:creationId xmlns:a16="http://schemas.microsoft.com/office/drawing/2014/main" id="{0D5C972D-001D-33C8-E291-013CAF4968D6}"/>
              </a:ext>
            </a:extLst>
          </p:cNvPr>
          <p:cNvSpPr txBox="1"/>
          <p:nvPr/>
        </p:nvSpPr>
        <p:spPr>
          <a:xfrm>
            <a:off x="10505551" y="3257942"/>
            <a:ext cx="12984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incremental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5E467C-CD69-3355-28F8-5A94258655C5}"/>
              </a:ext>
            </a:extLst>
          </p:cNvPr>
          <p:cNvCxnSpPr/>
          <p:nvPr/>
        </p:nvCxnSpPr>
        <p:spPr>
          <a:xfrm>
            <a:off x="9566379" y="2739191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42728C2-5049-5A80-3510-B39CF20BCB84}"/>
              </a:ext>
            </a:extLst>
          </p:cNvPr>
          <p:cNvCxnSpPr/>
          <p:nvPr/>
        </p:nvCxnSpPr>
        <p:spPr>
          <a:xfrm>
            <a:off x="9566379" y="4607020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340BB58-600F-C55E-8F1F-0C5FE9FFD1AD}"/>
              </a:ext>
            </a:extLst>
          </p:cNvPr>
          <p:cNvCxnSpPr/>
          <p:nvPr/>
        </p:nvCxnSpPr>
        <p:spPr>
          <a:xfrm>
            <a:off x="9866258" y="2739191"/>
            <a:ext cx="0" cy="18678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507B810-49C8-A860-0ECF-036B498EB7E1}"/>
              </a:ext>
            </a:extLst>
          </p:cNvPr>
          <p:cNvCxnSpPr/>
          <p:nvPr/>
        </p:nvCxnSpPr>
        <p:spPr>
          <a:xfrm flipV="1">
            <a:off x="10256551" y="1523135"/>
            <a:ext cx="116215" cy="1121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5E93566F-2E34-F79D-031C-F2481E194C02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9564025" y="2799079"/>
            <a:ext cx="1257308" cy="641287"/>
          </a:xfrm>
          <a:prstGeom prst="bentConnector3">
            <a:avLst>
              <a:gd name="adj1" fmla="val 10068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48E5431D-C8D0-2E3E-66F4-7C77FCC5F407}"/>
              </a:ext>
            </a:extLst>
          </p:cNvPr>
          <p:cNvCxnSpPr>
            <a:cxnSpLocks/>
          </p:cNvCxnSpPr>
          <p:nvPr/>
        </p:nvCxnSpPr>
        <p:spPr>
          <a:xfrm flipV="1">
            <a:off x="2325741" y="2746273"/>
            <a:ext cx="1622457" cy="129133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ca 6">
            <a:extLst>
              <a:ext uri="{FF2B5EF4-FFF2-40B4-BE49-F238E27FC236}">
                <a16:creationId xmlns:a16="http://schemas.microsoft.com/office/drawing/2014/main" id="{FAF1CA30-BEBC-5DBD-DE3D-142D8D2BB139}"/>
              </a:ext>
            </a:extLst>
          </p:cNvPr>
          <p:cNvSpPr/>
          <p:nvPr/>
        </p:nvSpPr>
        <p:spPr>
          <a:xfrm>
            <a:off x="4155833" y="5389380"/>
            <a:ext cx="1847409" cy="1094639"/>
          </a:xfrm>
          <a:prstGeom prst="plaque">
            <a:avLst>
              <a:gd name="adj" fmla="val 28125"/>
            </a:avLst>
          </a:prstGeom>
          <a:solidFill>
            <a:schemeClr val="tx2">
              <a:lumMod val="75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Identificación de necesidades</a:t>
            </a:r>
            <a:endParaRPr lang="es-MX" sz="1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E365545-9EED-751C-C424-A8D01B14E256}"/>
              </a:ext>
            </a:extLst>
          </p:cNvPr>
          <p:cNvSpPr/>
          <p:nvPr/>
        </p:nvSpPr>
        <p:spPr>
          <a:xfrm>
            <a:off x="798126" y="3051608"/>
            <a:ext cx="1988181" cy="1727500"/>
          </a:xfrm>
          <a:prstGeom prst="ellipse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Nuevos temas, indicadores, objetos espaciales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38DB84-640A-6748-054D-73B73FDAD15A}"/>
              </a:ext>
            </a:extLst>
          </p:cNvPr>
          <p:cNvSpPr txBox="1"/>
          <p:nvPr/>
        </p:nvSpPr>
        <p:spPr>
          <a:xfrm>
            <a:off x="1781272" y="5090496"/>
            <a:ext cx="1988181" cy="348813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temática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E7B072-E7EF-B983-6812-566CC981A6F6}"/>
              </a:ext>
            </a:extLst>
          </p:cNvPr>
          <p:cNvSpPr txBox="1"/>
          <p:nvPr/>
        </p:nvSpPr>
        <p:spPr>
          <a:xfrm>
            <a:off x="2737821" y="2155003"/>
            <a:ext cx="12936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incremental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4355BF67-1161-4319-A447-2D012BA14CAD}"/>
              </a:ext>
            </a:extLst>
          </p:cNvPr>
          <p:cNvCxnSpPr>
            <a:cxnSpLocks/>
            <a:stCxn id="7" idx="0"/>
            <a:endCxn id="10" idx="4"/>
          </p:cNvCxnSpPr>
          <p:nvPr/>
        </p:nvCxnSpPr>
        <p:spPr>
          <a:xfrm rot="16200000" flipV="1">
            <a:off x="3130742" y="3440583"/>
            <a:ext cx="610272" cy="3287321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4EC61CF0-2B2D-2D85-9F2D-52A8C476278B}"/>
              </a:ext>
            </a:extLst>
          </p:cNvPr>
          <p:cNvSpPr/>
          <p:nvPr/>
        </p:nvSpPr>
        <p:spPr>
          <a:xfrm>
            <a:off x="6320691" y="5081908"/>
            <a:ext cx="3139857" cy="14500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Conoce al usuario</a:t>
            </a:r>
            <a:endParaRPr lang="es-MX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28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600E2FE-8EE7-A565-E9F8-1811D6637264}"/>
              </a:ext>
            </a:extLst>
          </p:cNvPr>
          <p:cNvGrpSpPr/>
          <p:nvPr/>
        </p:nvGrpSpPr>
        <p:grpSpPr>
          <a:xfrm>
            <a:off x="2867988" y="485235"/>
            <a:ext cx="8432925" cy="2018374"/>
            <a:chOff x="2057400" y="1740619"/>
            <a:chExt cx="7772400" cy="234442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184EFD-7B18-8C4B-ABFC-F48D1372456E}"/>
                </a:ext>
              </a:extLst>
            </p:cNvPr>
            <p:cNvGrpSpPr/>
            <p:nvPr/>
          </p:nvGrpSpPr>
          <p:grpSpPr>
            <a:xfrm>
              <a:off x="2057400" y="2024781"/>
              <a:ext cx="7772400" cy="2060266"/>
              <a:chOff x="2409257" y="5615921"/>
              <a:chExt cx="19905470" cy="5164058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4C59B8EC-E228-6716-A9D8-623FEC933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37353" y1="2400" x2="47164" y2="2938"/>
                            <a14:foregroundMark x1="47164" y1="2938" x2="51405" y2="5710"/>
                            <a14:foregroundMark x1="51405" y1="5710" x2="53245" y2="10799"/>
                            <a14:foregroundMark x1="53245" y1="10799" x2="51150" y2="15060"/>
                            <a14:foregroundMark x1="51150" y1="15060" x2="35667" y2="13612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51507" y2="18122"/>
                            <a14:foregroundMark x1="51507" y1="18122" x2="50792" y2="12081"/>
                            <a14:foregroundMark x1="50792" y1="12081" x2="45784" y2="4841"/>
                            <a14:foregroundMark x1="35156" y1="3848" x2="39806" y2="2151"/>
                            <a14:foregroundMark x1="39806" y1="2151" x2="44916" y2="2151"/>
                            <a14:foregroundMark x1="44916" y1="2151" x2="50230" y2="1779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81" r="36906" b="72586"/>
              <a:stretch/>
            </p:blipFill>
            <p:spPr>
              <a:xfrm>
                <a:off x="2409257" y="5897320"/>
                <a:ext cx="4111452" cy="364838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2472978-8384-63DE-E88D-C36EDE6DC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8917" y2="24700"/>
                            <a14:foregroundMark x1="58917" y1="24700" x2="58150" y2="2532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96" t="12092" r="15997" b="61775"/>
              <a:stretch/>
            </p:blipFill>
            <p:spPr>
              <a:xfrm>
                <a:off x="4837592" y="7302064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DAF41C98-3ECE-5C54-17F0-E1B1327F3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9469" y2="24464"/>
                            <a14:foregroundMark x1="32754" y1="33182" x2="42923" y2="27431"/>
                            <a14:foregroundMark x1="42923" y1="27431" x2="47624" y2="27348"/>
                            <a14:foregroundMark x1="47624" y1="27348" x2="52172" y2="31361"/>
                            <a14:foregroundMark x1="52172" y1="31361" x2="53500" y2="36947"/>
                            <a14:foregroundMark x1="53500" y1="36947" x2="48390" y2="40050"/>
                            <a14:foregroundMark x1="48390" y1="40050" x2="38375" y2="42201"/>
                            <a14:foregroundMark x1="38375" y1="42201" x2="33316" y2="38477"/>
                            <a14:foregroundMark x1="33316" y1="38477" x2="32294" y2="33926"/>
                            <a14:foregroundMark x1="32294" y1="33926" x2="32703" y2="27720"/>
                            <a14:foregroundMark x1="33345" y1="27387" x2="37966" y2="24990"/>
                            <a14:foregroundMark x1="37966" y1="24990" x2="43383" y2="24990"/>
                            <a14:foregroundMark x1="43383" y1="24990" x2="47828" y2="28713"/>
                            <a14:foregroundMark x1="47828" y1="28713" x2="50485" y2="33099"/>
                            <a14:foregroundMark x1="50485" y1="33099" x2="50281" y2="39222"/>
                            <a14:foregroundMark x1="50281" y1="39222" x2="45938" y2="41746"/>
                            <a14:foregroundMark x1="45938" y1="41746" x2="42718" y2="41870"/>
                            <a14:foregroundMark x1="51201" y1="25445" x2="56617" y2="34257"/>
                            <a14:foregroundMark x1="56617" y1="34257" x2="53143" y2="26934"/>
                            <a14:foregroundMark x1="55187" y1="29996" x2="57537" y2="33471"/>
                            <a14:foregroundMark x1="50741" y1="24369" x2="52172" y2="25569"/>
                            <a14:foregroundMark x1="56924" y1="32561" x2="57690" y2="3438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  <a14:backgroundMark x1="54062" y1="24990" x2="56975" y2="29086"/>
                            <a14:backgroundMark x1="56975" y1="29086" x2="58815" y2="29086"/>
                            <a14:backgroundMark x1="54062" y1="25900" x2="57844" y2="30823"/>
                            <a14:backgroundMark x1="58152" y1="34259" x2="58252" y2="35374"/>
                            <a14:backgroundMark x1="57844" y1="30823" x2="57975" y2="32281"/>
                            <a14:backgroundMark x1="57550" y1="32026" x2="55953" y2="24410"/>
                            <a14:backgroundMark x1="58252" y1="35374" x2="58025" y2="34293"/>
                            <a14:backgroundMark x1="55953" y1="24410" x2="53143" y2="23128"/>
                            <a14:backgroundMark x1="55711" y1="29783" x2="55289" y2="27803"/>
                            <a14:backgroundMark x1="55289" y1="27803" x2="57339" y2="32451"/>
                            <a14:backgroundMark x1="57580" y1="32386" x2="57486" y2="25155"/>
                            <a14:backgroundMark x1="57486" y1="25155" x2="60194" y2="34009"/>
                            <a14:backgroundMark x1="60194" y1="34009" x2="59530" y2="24617"/>
                            <a14:backgroundMark x1="59530" y1="24617" x2="57384" y2="30534"/>
                            <a14:backgroundMark x1="57384" y1="30534" x2="55953" y2="23045"/>
                            <a14:backgroundMark x1="55953" y1="23045" x2="55493" y2="29168"/>
                            <a14:backgroundMark x1="55493" y1="29168" x2="54062" y2="23583"/>
                            <a14:backgroundMark x1="33112" y1="27265" x2="31834" y2="28631"/>
                            <a14:backgroundMark x1="33112" y1="28175" x2="31681" y2="28175"/>
                            <a14:backgroundMark x1="57895" y1="24493" x2="56004" y2="23417"/>
                            <a14:backgroundMark x1="53654" y1="22797" x2="58815" y2="24741"/>
                            <a14:backgroundMark x1="58815" y1="24741" x2="56617" y2="23707"/>
                            <a14:backgroundMark x1="57282" y1="23417" x2="54727" y2="22962"/>
                            <a14:backgroundMark x1="58201" y1="23252" x2="58201" y2="23252"/>
                            <a14:backgroundMark x1="59172" y1="24617" x2="59172" y2="24617"/>
                            <a14:backgroundMark x1="59172" y1="24617" x2="59172" y2="24617"/>
                            <a14:backgroundMark x1="58508" y1="23873" x2="58508" y2="23873"/>
                            <a14:backgroundMark x1="58201" y1="23873" x2="58201" y2="238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80" t="22779" r="40913" b="51089"/>
              <a:stretch/>
            </p:blipFill>
            <p:spPr>
              <a:xfrm>
                <a:off x="7052186" y="5982555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BFEC4C72-6285-B5D4-84CE-240C38B05E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64435" y1="36078" x2="59836" y2="38891"/>
                            <a14:foregroundMark x1="59836" y1="38891" x2="57844" y2="48738"/>
                            <a14:foregroundMark x1="57844" y1="48738" x2="61421" y2="52586"/>
                            <a14:foregroundMark x1="61421" y1="52586" x2="67041" y2="54324"/>
                            <a14:foregroundMark x1="67041" y1="54324" x2="73173" y2="53662"/>
                            <a14:foregroundMark x1="73173" y1="53662" x2="76801" y2="50228"/>
                            <a14:foregroundMark x1="76801" y1="50228" x2="76444" y2="45511"/>
                            <a14:foregroundMark x1="76444" y1="45511" x2="72356" y2="40670"/>
                            <a14:foregroundMark x1="72356" y1="40670" x2="66888" y2="37857"/>
                            <a14:foregroundMark x1="66888" y1="37857" x2="61574" y2="36574"/>
                            <a14:foregroundMark x1="61574" y1="36574" x2="55238" y2="44063"/>
                            <a14:foregroundMark x1="55238" y1="44063" x2="63209" y2="44849"/>
                            <a14:foregroundMark x1="63209" y1="44849" x2="69034" y2="44270"/>
                            <a14:foregroundMark x1="69034" y1="44270" x2="73122" y2="40918"/>
                            <a14:foregroundMark x1="73122" y1="40918" x2="72049" y2="36988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43" t="33018" r="15258" b="43710"/>
              <a:stretch/>
            </p:blipFill>
            <p:spPr>
              <a:xfrm>
                <a:off x="9416524" y="7161227"/>
                <a:ext cx="3921710" cy="3096962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0FD28DEF-EF7E-3ADB-6D15-ED5E4B1CC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41574" r="35835" b="31012"/>
              <a:stretch/>
            </p:blipFill>
            <p:spPr>
              <a:xfrm>
                <a:off x="11808541" y="5615921"/>
                <a:ext cx="4146362" cy="3648387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0A647197-3877-C31F-552D-4AC3D728D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9990" y1="58420" x2="67450" y2="57302"/>
                            <a14:foregroundMark x1="67450" y1="57302" x2="75166" y2="58957"/>
                            <a14:foregroundMark x1="75166" y1="58957" x2="78385" y2="63467"/>
                            <a14:foregroundMark x1="78385" y1="63467" x2="77159" y2="68225"/>
                            <a14:foregroundMark x1="77159" y1="68225" x2="72816" y2="72238"/>
                            <a14:foregroundMark x1="72816" y1="72238" x2="58355" y2="72859"/>
                            <a14:foregroundMark x1="58355" y1="72859" x2="55851" y2="68473"/>
                            <a14:foregroundMark x1="55851" y1="68473" x2="59734" y2="64253"/>
                            <a14:foregroundMark x1="59734" y1="64253" x2="66326" y2="61771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0" t="54299" r="17026" b="21974"/>
              <a:stretch/>
            </p:blipFill>
            <p:spPr>
              <a:xfrm>
                <a:off x="13929065" y="7078283"/>
                <a:ext cx="3793716" cy="315768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FF7432C7-5B43-E201-AD3E-DEE1339E2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9157" y1="68018" x2="40215" y2="69053"/>
                            <a14:foregroundMark x1="40215" y1="69053" x2="35514" y2="71411"/>
                            <a14:foregroundMark x1="35514" y1="71411" x2="32856" y2="75672"/>
                            <a14:foregroundMark x1="32856" y1="75672" x2="33827" y2="80472"/>
                            <a14:foregroundMark x1="33827" y1="80472" x2="38120" y2="84733"/>
                            <a14:foregroundMark x1="38120" y1="84733" x2="44762" y2="87298"/>
                            <a14:foregroundMark x1="44762" y1="87298" x2="50026" y2="84609"/>
                            <a14:foregroundMark x1="50026" y1="84609" x2="51661" y2="80182"/>
                            <a14:foregroundMark x1="51661" y1="80182" x2="51252" y2="75507"/>
                            <a14:foregroundMark x1="51252" y1="75507" x2="45989" y2="71245"/>
                            <a14:foregroundMark x1="45989" y1="71245" x2="39295" y2="71742"/>
                            <a14:foregroundMark x1="39295" y1="71742" x2="34492" y2="76624"/>
                            <a14:foregroundMark x1="34492" y1="76624" x2="42565" y2="75838"/>
                            <a14:foregroundMark x1="42565" y1="75838" x2="49055" y2="77286"/>
                            <a14:foregroundMark x1="49055" y1="77286" x2="54573" y2="75507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65604" r="40336" b="8996"/>
              <a:stretch/>
            </p:blipFill>
            <p:spPr>
              <a:xfrm>
                <a:off x="16381688" y="5883967"/>
                <a:ext cx="3643485" cy="3380341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FFDC1F85-B3C2-914D-6AC4-BD3B59D6E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30" b="98304" l="9913" r="89985">
                            <a14:foregroundMark x1="71231" y1="78403" x2="64640" y2="78734"/>
                            <a14:foregroundMark x1="64640" y1="78734" x2="60143" y2="81878"/>
                            <a14:foregroundMark x1="60143" y1="81878" x2="58406" y2="86181"/>
                            <a14:foregroundMark x1="58406" y1="86181" x2="58252" y2="90732"/>
                            <a14:foregroundMark x1="58252" y1="90732" x2="62391" y2="93711"/>
                            <a14:foregroundMark x1="62391" y1="93711" x2="67910" y2="95118"/>
                            <a14:foregroundMark x1="67910" y1="95118" x2="73531" y2="94042"/>
                            <a14:foregroundMark x1="73531" y1="94042" x2="76188" y2="87960"/>
                            <a14:foregroundMark x1="76188" y1="87960" x2="72611" y2="83285"/>
                            <a14:foregroundMark x1="72611" y1="83285" x2="65049" y2="79479"/>
                            <a14:foregroundMark x1="65049" y1="79479" x2="58661" y2="82458"/>
                            <a14:foregroundMark x1="58661" y1="82458" x2="59428" y2="88084"/>
                            <a14:foregroundMark x1="59428" y1="88084" x2="65764" y2="96400"/>
                            <a14:foregroundMark x1="65764" y1="96400" x2="71794" y2="97021"/>
                            <a14:foregroundMark x1="71794" y1="97021" x2="75217" y2="93256"/>
                            <a14:foregroundMark x1="75217" y1="93256" x2="76852" y2="87629"/>
                            <a14:foregroundMark x1="76852" y1="87629" x2="74655" y2="81589"/>
                            <a14:foregroundMark x1="74655" y1="81589" x2="66530" y2="81671"/>
                            <a14:foregroundMark x1="66530" y1="81671" x2="62545" y2="84775"/>
                            <a14:foregroundMark x1="62545" y1="84775" x2="57639" y2="86719"/>
                            <a14:foregroundMark x1="57639" y1="86719" x2="56157" y2="91518"/>
                            <a14:foregroundMark x1="56157" y1="91518" x2="57128" y2="93628"/>
                            <a14:foregroundMark x1="59479" y1="97559" x2="71742" y2="98304"/>
                            <a14:foregroundMark x1="71742" y1="98304" x2="73991" y2="97104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  <a14:backgroundMark x1="55851" y1="77658" x2="47931" y2="84940"/>
                            <a14:backgroundMark x1="47931" y1="84940" x2="40879" y2="85312"/>
                            <a14:backgroundMark x1="40879" y1="85312" x2="39959" y2="80265"/>
                            <a14:backgroundMark x1="39959" y1="80265" x2="44047" y2="76003"/>
                            <a14:backgroundMark x1="44047" y1="76003" x2="49208" y2="74597"/>
                            <a14:backgroundMark x1="49208" y1="74597" x2="53858" y2="77079"/>
                            <a14:backgroundMark x1="53858" y1="77079" x2="49719" y2="864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41" t="77334" r="17153" b="-148"/>
              <a:stretch/>
            </p:blipFill>
            <p:spPr>
              <a:xfrm>
                <a:off x="18559911" y="7329540"/>
                <a:ext cx="3754816" cy="3036238"/>
              </a:xfrm>
              <a:prstGeom prst="rect">
                <a:avLst/>
              </a:prstGeom>
            </p:spPr>
          </p:pic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87317BC-2B96-E86B-29B0-45B6A4C75F91}"/>
                </a:ext>
              </a:extLst>
            </p:cNvPr>
            <p:cNvSpPr txBox="1"/>
            <p:nvPr/>
          </p:nvSpPr>
          <p:spPr>
            <a:xfrm>
              <a:off x="2112548" y="1740619"/>
              <a:ext cx="1451804" cy="512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Documentación de necesidades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9680E74-EEAA-BA49-4095-FD7E3678659C}"/>
                </a:ext>
              </a:extLst>
            </p:cNvPr>
            <p:cNvSpPr txBox="1"/>
            <p:nvPr/>
          </p:nvSpPr>
          <p:spPr>
            <a:xfrm>
              <a:off x="2948157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Diseño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3CAC55-B440-F4CB-C089-D4ABBAB480CF}"/>
                </a:ext>
              </a:extLst>
            </p:cNvPr>
            <p:cNvSpPr txBox="1"/>
            <p:nvPr/>
          </p:nvSpPr>
          <p:spPr>
            <a:xfrm>
              <a:off x="3956807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Construcción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3FF980E-0B5C-3C5D-112E-4F70C3FCF4A4}"/>
                </a:ext>
              </a:extLst>
            </p:cNvPr>
            <p:cNvSpPr txBox="1"/>
            <p:nvPr/>
          </p:nvSpPr>
          <p:spPr>
            <a:xfrm>
              <a:off x="4736072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Captación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A01DF1E-4B66-C2E3-0DB7-E250D3F3D820}"/>
                </a:ext>
              </a:extLst>
            </p:cNvPr>
            <p:cNvSpPr txBox="1"/>
            <p:nvPr/>
          </p:nvSpPr>
          <p:spPr>
            <a:xfrm>
              <a:off x="5853790" y="1846733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Procesamiento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8CC8B0F-E9F4-ABF2-B44F-3F78AFE86281}"/>
                </a:ext>
              </a:extLst>
            </p:cNvPr>
            <p:cNvSpPr txBox="1"/>
            <p:nvPr/>
          </p:nvSpPr>
          <p:spPr>
            <a:xfrm>
              <a:off x="6544405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Análisis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8C111E9-0E9E-294B-BF4D-6BCB176EA521}"/>
                </a:ext>
              </a:extLst>
            </p:cNvPr>
            <p:cNvSpPr txBox="1"/>
            <p:nvPr/>
          </p:nvSpPr>
          <p:spPr>
            <a:xfrm>
              <a:off x="7545284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Difusión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9B6D273-B237-FFCB-7D68-D24C03CB53EA}"/>
                </a:ext>
              </a:extLst>
            </p:cNvPr>
            <p:cNvSpPr txBox="1"/>
            <p:nvPr/>
          </p:nvSpPr>
          <p:spPr>
            <a:xfrm>
              <a:off x="8377996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Evaluación</a:t>
              </a:r>
            </a:p>
          </p:txBody>
        </p:sp>
      </p:grpSp>
      <p:sp>
        <p:nvSpPr>
          <p:cNvPr id="7" name="Placa 6">
            <a:extLst>
              <a:ext uri="{FF2B5EF4-FFF2-40B4-BE49-F238E27FC236}">
                <a16:creationId xmlns:a16="http://schemas.microsoft.com/office/drawing/2014/main" id="{80BD6CFD-D53D-E0DC-3D29-26F6501D791A}"/>
              </a:ext>
            </a:extLst>
          </p:cNvPr>
          <p:cNvSpPr/>
          <p:nvPr/>
        </p:nvSpPr>
        <p:spPr>
          <a:xfrm>
            <a:off x="7086885" y="5340718"/>
            <a:ext cx="1927806" cy="1094639"/>
          </a:xfrm>
          <a:prstGeom prst="plaque">
            <a:avLst>
              <a:gd name="adj" fmla="val 28125"/>
            </a:avLst>
          </a:prstGeom>
          <a:solidFill>
            <a:schemeClr val="tx2">
              <a:lumMod val="75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Redes internas y externas</a:t>
            </a:r>
          </a:p>
          <a:p>
            <a:pPr algn="ctr"/>
            <a:r>
              <a:rPr lang="es-ES" sz="1600" dirty="0"/>
              <a:t>Investigación</a:t>
            </a:r>
            <a:endParaRPr lang="es-MX" sz="16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147016A-9B8A-DA54-98D9-1F9A8D4982BE}"/>
              </a:ext>
            </a:extLst>
          </p:cNvPr>
          <p:cNvGraphicFramePr>
            <a:graphicFrameLocks noGrp="1"/>
          </p:cNvGraphicFramePr>
          <p:nvPr/>
        </p:nvGraphicFramePr>
        <p:xfrm>
          <a:off x="3990112" y="2532885"/>
          <a:ext cx="5560291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60291">
                  <a:extLst>
                    <a:ext uri="{9D8B030D-6E8A-4147-A177-3AD203B41FA5}">
                      <a16:colId xmlns:a16="http://schemas.microsoft.com/office/drawing/2014/main" val="2874302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I. Diseño conceptual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0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II. Diseño de los sistemas de producción y de los flujos de trabajo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0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III. Diseño de la captación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24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IV. Determinación del marco </a:t>
                      </a:r>
                      <a:r>
                        <a:rPr lang="es-MX" sz="1600" b="0" dirty="0" err="1">
                          <a:solidFill>
                            <a:srgbClr val="000000"/>
                          </a:solidFill>
                        </a:rPr>
                        <a:t>muestral</a:t>
                      </a:r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 y tipo de muestreo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33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V. Diseño del procesamiento y análisis de la producción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8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VI. Diseño del Esquema de Difusión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917596"/>
                  </a:ext>
                </a:extLst>
              </a:tr>
            </a:tbl>
          </a:graphicData>
        </a:graphic>
      </p:graphicFrame>
      <p:sp>
        <p:nvSpPr>
          <p:cNvPr id="62" name="Elipse 61">
            <a:extLst>
              <a:ext uri="{FF2B5EF4-FFF2-40B4-BE49-F238E27FC236}">
                <a16:creationId xmlns:a16="http://schemas.microsoft.com/office/drawing/2014/main" id="{B5779CCE-D177-B96A-60BB-60D685AB805D}"/>
              </a:ext>
            </a:extLst>
          </p:cNvPr>
          <p:cNvSpPr/>
          <p:nvPr/>
        </p:nvSpPr>
        <p:spPr>
          <a:xfrm>
            <a:off x="798126" y="3051608"/>
            <a:ext cx="1988181" cy="1727500"/>
          </a:xfrm>
          <a:prstGeom prst="ellipse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Nuevos temas, indicadores, objetos espaciales</a:t>
            </a:r>
            <a:endParaRPr lang="es-MX" dirty="0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2F2AAF2F-3B4D-55D8-BEEB-24E3CD5EFECE}"/>
              </a:ext>
            </a:extLst>
          </p:cNvPr>
          <p:cNvSpPr/>
          <p:nvPr/>
        </p:nvSpPr>
        <p:spPr>
          <a:xfrm>
            <a:off x="1046608" y="695761"/>
            <a:ext cx="1473394" cy="1286120"/>
          </a:xfrm>
          <a:prstGeom prst="ellipse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Nuevos métodos y procesos</a:t>
            </a:r>
            <a:endParaRPr lang="es-MX" dirty="0"/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4FD90968-7CBC-16B5-CCD2-40EBD30C15D0}"/>
              </a:ext>
            </a:extLst>
          </p:cNvPr>
          <p:cNvSpPr txBox="1"/>
          <p:nvPr/>
        </p:nvSpPr>
        <p:spPr>
          <a:xfrm>
            <a:off x="282900" y="6273122"/>
            <a:ext cx="223710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disruptiva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0D5C972D-001D-33C8-E291-013CAF4968D6}"/>
              </a:ext>
            </a:extLst>
          </p:cNvPr>
          <p:cNvSpPr txBox="1"/>
          <p:nvPr/>
        </p:nvSpPr>
        <p:spPr>
          <a:xfrm>
            <a:off x="10505551" y="3257942"/>
            <a:ext cx="12984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incremental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FD5BDB13-7EAE-5531-C587-CBEF1B8654ED}"/>
              </a:ext>
            </a:extLst>
          </p:cNvPr>
          <p:cNvSpPr txBox="1"/>
          <p:nvPr/>
        </p:nvSpPr>
        <p:spPr>
          <a:xfrm>
            <a:off x="1781272" y="5090496"/>
            <a:ext cx="1988181" cy="348813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temática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5E467C-CD69-3355-28F8-5A94258655C5}"/>
              </a:ext>
            </a:extLst>
          </p:cNvPr>
          <p:cNvCxnSpPr/>
          <p:nvPr/>
        </p:nvCxnSpPr>
        <p:spPr>
          <a:xfrm>
            <a:off x="9566379" y="2739191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42728C2-5049-5A80-3510-B39CF20BCB84}"/>
              </a:ext>
            </a:extLst>
          </p:cNvPr>
          <p:cNvCxnSpPr/>
          <p:nvPr/>
        </p:nvCxnSpPr>
        <p:spPr>
          <a:xfrm>
            <a:off x="9566379" y="4607020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340BB58-600F-C55E-8F1F-0C5FE9FFD1AD}"/>
              </a:ext>
            </a:extLst>
          </p:cNvPr>
          <p:cNvCxnSpPr/>
          <p:nvPr/>
        </p:nvCxnSpPr>
        <p:spPr>
          <a:xfrm>
            <a:off x="9866258" y="2739191"/>
            <a:ext cx="0" cy="18678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507B810-49C8-A860-0ECF-036B498EB7E1}"/>
              </a:ext>
            </a:extLst>
          </p:cNvPr>
          <p:cNvCxnSpPr/>
          <p:nvPr/>
        </p:nvCxnSpPr>
        <p:spPr>
          <a:xfrm flipV="1">
            <a:off x="10256551" y="1523135"/>
            <a:ext cx="116215" cy="1121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D8A4C55-1BA5-2518-DA65-F33E4B4AC22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014691" y="3777653"/>
            <a:ext cx="1498630" cy="21103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9890101E-C045-0BA7-C22D-8C87186C1F4A}"/>
              </a:ext>
            </a:extLst>
          </p:cNvPr>
          <p:cNvCxnSpPr>
            <a:cxnSpLocks/>
            <a:stCxn id="7" idx="2"/>
            <a:endCxn id="79" idx="2"/>
          </p:cNvCxnSpPr>
          <p:nvPr/>
        </p:nvCxnSpPr>
        <p:spPr>
          <a:xfrm rot="5400000" flipH="1">
            <a:off x="2000430" y="384999"/>
            <a:ext cx="5096536" cy="7004180"/>
          </a:xfrm>
          <a:prstGeom prst="bentConnector4">
            <a:avLst>
              <a:gd name="adj1" fmla="val -4485"/>
              <a:gd name="adj2" fmla="val 11144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CF656DAE-6664-892F-7DAD-515151A07F40}"/>
              </a:ext>
            </a:extLst>
          </p:cNvPr>
          <p:cNvCxnSpPr>
            <a:cxnSpLocks/>
            <a:stCxn id="7" idx="0"/>
            <a:endCxn id="62" idx="4"/>
          </p:cNvCxnSpPr>
          <p:nvPr/>
        </p:nvCxnSpPr>
        <p:spPr>
          <a:xfrm rot="16200000" flipV="1">
            <a:off x="4640698" y="1930627"/>
            <a:ext cx="561610" cy="6258571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5E93566F-2E34-F79D-031C-F2481E194C02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9564025" y="2799079"/>
            <a:ext cx="1257308" cy="641287"/>
          </a:xfrm>
          <a:prstGeom prst="bentConnector3">
            <a:avLst>
              <a:gd name="adj1" fmla="val 10068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7A46707D-0C2F-FB8E-5787-20576C06A9B4}"/>
              </a:ext>
            </a:extLst>
          </p:cNvPr>
          <p:cNvSpPr/>
          <p:nvPr/>
        </p:nvSpPr>
        <p:spPr>
          <a:xfrm>
            <a:off x="3720826" y="5145774"/>
            <a:ext cx="3777208" cy="14500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Crea las condiciones para el flujo de ideas</a:t>
            </a:r>
            <a:endParaRPr lang="es-MX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940197D-A178-6BAE-E9E7-0E0C4D40E03D}"/>
              </a:ext>
            </a:extLst>
          </p:cNvPr>
          <p:cNvSpPr/>
          <p:nvPr/>
        </p:nvSpPr>
        <p:spPr>
          <a:xfrm>
            <a:off x="2478182" y="1232164"/>
            <a:ext cx="449641" cy="231032"/>
          </a:xfrm>
          <a:prstGeom prst="rightArrow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784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ector: angular 67">
            <a:extLst>
              <a:ext uri="{FF2B5EF4-FFF2-40B4-BE49-F238E27FC236}">
                <a16:creationId xmlns:a16="http://schemas.microsoft.com/office/drawing/2014/main" id="{5B8FD500-46F6-B922-3EDF-9E9B9266EF72}"/>
              </a:ext>
            </a:extLst>
          </p:cNvPr>
          <p:cNvCxnSpPr>
            <a:cxnSpLocks/>
          </p:cNvCxnSpPr>
          <p:nvPr/>
        </p:nvCxnSpPr>
        <p:spPr>
          <a:xfrm flipV="1">
            <a:off x="2325741" y="2746273"/>
            <a:ext cx="1622457" cy="129133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3600E2FE-8EE7-A565-E9F8-1811D6637264}"/>
              </a:ext>
            </a:extLst>
          </p:cNvPr>
          <p:cNvGrpSpPr/>
          <p:nvPr/>
        </p:nvGrpSpPr>
        <p:grpSpPr>
          <a:xfrm>
            <a:off x="2867988" y="485235"/>
            <a:ext cx="8432925" cy="2018374"/>
            <a:chOff x="2057400" y="1740619"/>
            <a:chExt cx="7772400" cy="234442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184EFD-7B18-8C4B-ABFC-F48D1372456E}"/>
                </a:ext>
              </a:extLst>
            </p:cNvPr>
            <p:cNvGrpSpPr/>
            <p:nvPr/>
          </p:nvGrpSpPr>
          <p:grpSpPr>
            <a:xfrm>
              <a:off x="2057400" y="2024781"/>
              <a:ext cx="7772400" cy="2060266"/>
              <a:chOff x="2409257" y="5615921"/>
              <a:chExt cx="19905470" cy="5164058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4C59B8EC-E228-6716-A9D8-623FEC933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37353" y1="2400" x2="47164" y2="2938"/>
                            <a14:foregroundMark x1="47164" y1="2938" x2="51405" y2="5710"/>
                            <a14:foregroundMark x1="51405" y1="5710" x2="53245" y2="10799"/>
                            <a14:foregroundMark x1="53245" y1="10799" x2="51150" y2="15060"/>
                            <a14:foregroundMark x1="51150" y1="15060" x2="35667" y2="13612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51507" y2="18122"/>
                            <a14:foregroundMark x1="51507" y1="18122" x2="50792" y2="12081"/>
                            <a14:foregroundMark x1="50792" y1="12081" x2="45784" y2="4841"/>
                            <a14:foregroundMark x1="35156" y1="3848" x2="39806" y2="2151"/>
                            <a14:foregroundMark x1="39806" y1="2151" x2="44916" y2="2151"/>
                            <a14:foregroundMark x1="44916" y1="2151" x2="50230" y2="1779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81" r="36906" b="72586"/>
              <a:stretch/>
            </p:blipFill>
            <p:spPr>
              <a:xfrm>
                <a:off x="2409257" y="5897320"/>
                <a:ext cx="4111452" cy="364838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2472978-8384-63DE-E88D-C36EDE6DC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8917" y2="24700"/>
                            <a14:foregroundMark x1="58917" y1="24700" x2="58150" y2="2532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96" t="12092" r="15997" b="61775"/>
              <a:stretch/>
            </p:blipFill>
            <p:spPr>
              <a:xfrm>
                <a:off x="4837592" y="7302064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DAF41C98-3ECE-5C54-17F0-E1B1327F3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9" b="89988" l="9913" r="89985">
                            <a14:foregroundMark x1="46455" y1="2899" x2="47164" y2="2938"/>
                            <a14:foregroundMark x1="37353" y1="2400" x2="44702" y2="2803"/>
                            <a14:foregroundMark x1="49323" y1="4349" x2="51182" y2="5564"/>
                            <a14:foregroundMark x1="48397" y1="3744" x2="49208" y2="4274"/>
                            <a14:foregroundMark x1="52944" y1="9968" x2="53245" y2="10799"/>
                            <a14:foregroundMark x1="52823" y1="9632" x2="52915" y2="9886"/>
                            <a14:foregroundMark x1="53245" y1="10799" x2="52869" y2="11563"/>
                            <a14:foregroundMark x1="44942" y1="14479" x2="35667" y2="13612"/>
                            <a14:foregroundMark x1="45835" y1="14563" x2="45426" y2="14525"/>
                            <a14:foregroundMark x1="48338" y1="14797" x2="47637" y2="14732"/>
                            <a14:foregroundMark x1="50134" y1="14964" x2="48488" y2="14811"/>
                            <a14:foregroundMark x1="50850" y1="15031" x2="50384" y2="14988"/>
                            <a14:foregroundMark x1="35667" y1="13612" x2="34083" y2="17998"/>
                            <a14:foregroundMark x1="34083" y1="17998" x2="37762" y2="20852"/>
                            <a14:foregroundMark x1="37762" y1="20852" x2="42565" y2="21721"/>
                            <a14:foregroundMark x1="42565" y1="21721" x2="47726" y2="21390"/>
                            <a14:foregroundMark x1="47726" y1="21390" x2="48863" y2="20408"/>
                            <a14:foregroundMark x1="50986" y1="13725" x2="50871" y2="12753"/>
                            <a14:foregroundMark x1="35156" y1="3848" x2="39806" y2="2151"/>
                            <a14:foregroundMark x1="39806" y1="2151" x2="44916" y2="2151"/>
                            <a14:foregroundMark x1="47667" y1="1958" x2="50230" y2="1779"/>
                            <a14:foregroundMark x1="44916" y1="2151" x2="45933" y2="2080"/>
                            <a14:foregroundMark x1="60552" y1="15722" x2="75771" y2="31175"/>
                            <a14:foregroundMark x1="76906" y1="29214" x2="77925" y2="26603"/>
                            <a14:foregroundMark x1="77925" y1="26603" x2="75933" y2="22052"/>
                            <a14:foregroundMark x1="75933" y1="22052" x2="72356" y2="18949"/>
                            <a14:foregroundMark x1="72356" y1="18949" x2="59469" y2="24464"/>
                            <a14:foregroundMark x1="32754" y1="33182" x2="42923" y2="27431"/>
                            <a14:foregroundMark x1="42923" y1="27431" x2="47624" y2="27348"/>
                            <a14:foregroundMark x1="47624" y1="27348" x2="52172" y2="31361"/>
                            <a14:foregroundMark x1="52172" y1="31361" x2="53500" y2="36947"/>
                            <a14:foregroundMark x1="53500" y1="36947" x2="48390" y2="40050"/>
                            <a14:foregroundMark x1="48390" y1="40050" x2="38375" y2="42201"/>
                            <a14:foregroundMark x1="38375" y1="42201" x2="33316" y2="38477"/>
                            <a14:foregroundMark x1="33316" y1="38477" x2="32294" y2="33926"/>
                            <a14:foregroundMark x1="32294" y1="33926" x2="32703" y2="27720"/>
                            <a14:foregroundMark x1="33345" y1="27387" x2="37966" y2="24990"/>
                            <a14:foregroundMark x1="37966" y1="24990" x2="43383" y2="24990"/>
                            <a14:foregroundMark x1="43383" y1="24990" x2="47828" y2="28713"/>
                            <a14:foregroundMark x1="47828" y1="28713" x2="50485" y2="33099"/>
                            <a14:foregroundMark x1="50485" y1="33099" x2="50281" y2="39222"/>
                            <a14:foregroundMark x1="50281" y1="39222" x2="45938" y2="41746"/>
                            <a14:foregroundMark x1="45938" y1="41746" x2="42718" y2="41870"/>
                            <a14:foregroundMark x1="51201" y1="25445" x2="56617" y2="34257"/>
                            <a14:foregroundMark x1="56617" y1="34257" x2="53143" y2="26934"/>
                            <a14:foregroundMark x1="55187" y1="29996" x2="57537" y2="33471"/>
                            <a14:foregroundMark x1="50741" y1="24369" x2="52172" y2="25569"/>
                            <a14:foregroundMark x1="56924" y1="32561" x2="57690" y2="34381"/>
                            <a14:backgroundMark x1="35667" y1="46587" x2="52427" y2="58420"/>
                            <a14:backgroundMark x1="52427" y1="58420" x2="53040" y2="52296"/>
                            <a14:backgroundMark x1="53040" y1="52296" x2="49974" y2="47828"/>
                            <a14:backgroundMark x1="49974" y1="47828" x2="44303" y2="46132"/>
                            <a14:backgroundMark x1="44303" y1="46132" x2="39090" y2="47580"/>
                            <a14:backgroundMark x1="39090" y1="47580" x2="35718" y2="58957"/>
                            <a14:backgroundMark x1="35718" y1="58957" x2="37609" y2="65205"/>
                            <a14:backgroundMark x1="37609" y1="65205" x2="49106" y2="70004"/>
                            <a14:backgroundMark x1="49106" y1="70004" x2="54011" y2="66736"/>
                            <a14:backgroundMark x1="54011" y1="66736" x2="56208" y2="61316"/>
                            <a14:backgroundMark x1="56208" y1="61316" x2="54011" y2="53786"/>
                            <a14:backgroundMark x1="54011" y1="53786" x2="48901" y2="48076"/>
                            <a14:backgroundMark x1="48901" y1="48076" x2="43945" y2="45428"/>
                            <a14:backgroundMark x1="43945" y1="45428" x2="38835" y2="44808"/>
                            <a14:backgroundMark x1="38835" y1="44808" x2="36433" y2="49938"/>
                            <a14:backgroundMark x1="36433" y1="49938" x2="36740" y2="56516"/>
                            <a14:backgroundMark x1="36740" y1="56516" x2="39193" y2="61274"/>
                            <a14:backgroundMark x1="39193" y1="61274" x2="50588" y2="64005"/>
                            <a14:backgroundMark x1="50588" y1="64005" x2="52325" y2="58420"/>
                            <a14:backgroundMark x1="52325" y1="58420" x2="38017" y2="54034"/>
                            <a14:backgroundMark x1="38017" y1="54034" x2="32652" y2="54820"/>
                            <a14:backgroundMark x1="32652" y1="54820" x2="32652" y2="54861"/>
                            <a14:backgroundMark x1="76290" y1="31237" x2="76290" y2="31113"/>
                            <a14:backgroundMark x1="76750" y1="30658" x2="76137" y2="32189"/>
                            <a14:backgroundMark x1="77568" y1="29417" x2="76290" y2="32023"/>
                            <a14:backgroundMark x1="45682" y1="2358" x2="54778" y2="3848"/>
                            <a14:backgroundMark x1="54778" y1="3848" x2="57077" y2="8440"/>
                            <a14:backgroundMark x1="57077" y1="8440" x2="52427" y2="17667"/>
                            <a14:backgroundMark x1="52427" y1="17667" x2="49055" y2="20811"/>
                            <a14:backgroundMark x1="49055" y1="20811" x2="46193" y2="17005"/>
                            <a14:backgroundMark x1="46193" y1="17005" x2="45631" y2="6082"/>
                            <a14:backgroundMark x1="45631" y1="6082" x2="50281" y2="12991"/>
                            <a14:backgroundMark x1="45529" y1="2358" x2="47266" y2="19735"/>
                            <a14:backgroundMark x1="47266" y1="19735" x2="48339" y2="14894"/>
                            <a14:backgroundMark x1="48339" y1="14894" x2="53500" y2="5213"/>
                            <a14:backgroundMark x1="53500" y1="5213" x2="48493" y2="4137"/>
                            <a14:backgroundMark x1="48493" y1="4137" x2="46857" y2="9640"/>
                            <a14:backgroundMark x1="46857" y1="9640" x2="51559" y2="11709"/>
                            <a14:backgroundMark x1="51559" y1="11709" x2="54778" y2="6082"/>
                            <a14:backgroundMark x1="54778" y1="6082" x2="49566" y2="1489"/>
                            <a14:backgroundMark x1="49566" y1="1489" x2="45784" y2="5213"/>
                            <a14:backgroundMark x1="45784" y1="5213" x2="46500" y2="10095"/>
                            <a14:backgroundMark x1="46500" y1="10095" x2="46500" y2="10095"/>
                            <a14:backgroundMark x1="49310" y1="4799" x2="52938" y2="14067"/>
                            <a14:backgroundMark x1="52938" y1="14067" x2="45376" y2="19818"/>
                            <a14:backgroundMark x1="45376" y1="19818" x2="44762" y2="2813"/>
                            <a14:backgroundMark x1="46040" y1="22300" x2="47931" y2="17915"/>
                            <a14:backgroundMark x1="47931" y1="17915" x2="51303" y2="14108"/>
                            <a14:backgroundMark x1="51303" y1="14108" x2="53347" y2="8854"/>
                            <a14:backgroundMark x1="53347" y1="8854" x2="51507" y2="2979"/>
                            <a14:backgroundMark x1="51507" y1="2979" x2="52887" y2="9392"/>
                            <a14:backgroundMark x1="52887" y1="9392" x2="52018" y2="4882"/>
                            <a14:backgroundMark x1="52018" y1="4882" x2="47982" y2="2358"/>
                            <a14:backgroundMark x1="47982" y1="2358" x2="47573" y2="2358"/>
                            <a14:backgroundMark x1="50128" y1="14977" x2="52172" y2="12702"/>
                            <a14:backgroundMark x1="53091" y1="15722" x2="51559" y2="13446"/>
                            <a14:backgroundMark x1="52172" y1="13446" x2="51405" y2="18204"/>
                            <a14:backgroundMark x1="51405" y1="18204" x2="54727" y2="14812"/>
                            <a14:backgroundMark x1="54727" y1="14812" x2="52785" y2="14812"/>
                            <a14:backgroundMark x1="54062" y1="24990" x2="56975" y2="29086"/>
                            <a14:backgroundMark x1="56975" y1="29086" x2="58815" y2="29086"/>
                            <a14:backgroundMark x1="54062" y1="25900" x2="57844" y2="30823"/>
                            <a14:backgroundMark x1="58152" y1="34259" x2="58252" y2="35374"/>
                            <a14:backgroundMark x1="57844" y1="30823" x2="57975" y2="32281"/>
                            <a14:backgroundMark x1="57550" y1="32026" x2="55953" y2="24410"/>
                            <a14:backgroundMark x1="58252" y1="35374" x2="58025" y2="34293"/>
                            <a14:backgroundMark x1="55953" y1="24410" x2="53143" y2="23128"/>
                            <a14:backgroundMark x1="55711" y1="29783" x2="55289" y2="27803"/>
                            <a14:backgroundMark x1="55289" y1="27803" x2="57339" y2="32451"/>
                            <a14:backgroundMark x1="57580" y1="32386" x2="57486" y2="25155"/>
                            <a14:backgroundMark x1="57486" y1="25155" x2="60194" y2="34009"/>
                            <a14:backgroundMark x1="60194" y1="34009" x2="59530" y2="24617"/>
                            <a14:backgroundMark x1="59530" y1="24617" x2="57384" y2="30534"/>
                            <a14:backgroundMark x1="57384" y1="30534" x2="55953" y2="23045"/>
                            <a14:backgroundMark x1="55953" y1="23045" x2="55493" y2="29168"/>
                            <a14:backgroundMark x1="55493" y1="29168" x2="54062" y2="23583"/>
                            <a14:backgroundMark x1="33112" y1="27265" x2="31834" y2="28631"/>
                            <a14:backgroundMark x1="33112" y1="28175" x2="31681" y2="28175"/>
                            <a14:backgroundMark x1="57895" y1="24493" x2="56004" y2="23417"/>
                            <a14:backgroundMark x1="53654" y1="22797" x2="58815" y2="24741"/>
                            <a14:backgroundMark x1="58815" y1="24741" x2="56617" y2="23707"/>
                            <a14:backgroundMark x1="57282" y1="23417" x2="54727" y2="22962"/>
                            <a14:backgroundMark x1="58201" y1="23252" x2="58201" y2="23252"/>
                            <a14:backgroundMark x1="59172" y1="24617" x2="59172" y2="24617"/>
                            <a14:backgroundMark x1="59172" y1="24617" x2="59172" y2="24617"/>
                            <a14:backgroundMark x1="58508" y1="23873" x2="58508" y2="23873"/>
                            <a14:backgroundMark x1="58201" y1="23873" x2="58201" y2="238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80" t="22779" r="40913" b="51089"/>
              <a:stretch/>
            </p:blipFill>
            <p:spPr>
              <a:xfrm>
                <a:off x="7052186" y="5982555"/>
                <a:ext cx="3793716" cy="3477915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BFEC4C72-6285-B5D4-84CE-240C38B05E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64435" y1="36078" x2="59836" y2="38891"/>
                            <a14:foregroundMark x1="59836" y1="38891" x2="57844" y2="48738"/>
                            <a14:foregroundMark x1="57844" y1="48738" x2="61421" y2="52586"/>
                            <a14:foregroundMark x1="61421" y1="52586" x2="67041" y2="54324"/>
                            <a14:foregroundMark x1="67041" y1="54324" x2="73173" y2="53662"/>
                            <a14:foregroundMark x1="73173" y1="53662" x2="76801" y2="50228"/>
                            <a14:foregroundMark x1="76801" y1="50228" x2="76444" y2="45511"/>
                            <a14:foregroundMark x1="76444" y1="45511" x2="72356" y2="40670"/>
                            <a14:foregroundMark x1="72356" y1="40670" x2="66888" y2="37857"/>
                            <a14:foregroundMark x1="66888" y1="37857" x2="61574" y2="36574"/>
                            <a14:foregroundMark x1="61574" y1="36574" x2="55238" y2="44063"/>
                            <a14:foregroundMark x1="55238" y1="44063" x2="63209" y2="44849"/>
                            <a14:foregroundMark x1="63209" y1="44849" x2="69034" y2="44270"/>
                            <a14:foregroundMark x1="69034" y1="44270" x2="73122" y2="40918"/>
                            <a14:foregroundMark x1="73122" y1="40918" x2="72049" y2="36988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43" t="33018" r="15258" b="43710"/>
              <a:stretch/>
            </p:blipFill>
            <p:spPr>
              <a:xfrm>
                <a:off x="9416524" y="7161227"/>
                <a:ext cx="3921710" cy="3096962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0FD28DEF-EF7E-3ADB-6D15-ED5E4B1CC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41574" r="35835" b="31012"/>
              <a:stretch/>
            </p:blipFill>
            <p:spPr>
              <a:xfrm>
                <a:off x="11808541" y="5615921"/>
                <a:ext cx="4146362" cy="3648387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0A647197-3877-C31F-552D-4AC3D728D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9990" y1="58420" x2="67450" y2="57302"/>
                            <a14:foregroundMark x1="67450" y1="57302" x2="75166" y2="58957"/>
                            <a14:foregroundMark x1="75166" y1="58957" x2="78385" y2="63467"/>
                            <a14:foregroundMark x1="78385" y1="63467" x2="77159" y2="68225"/>
                            <a14:foregroundMark x1="77159" y1="68225" x2="72816" y2="72238"/>
                            <a14:foregroundMark x1="72816" y1="72238" x2="58355" y2="72859"/>
                            <a14:foregroundMark x1="58355" y1="72859" x2="55851" y2="68473"/>
                            <a14:foregroundMark x1="55851" y1="68473" x2="59734" y2="64253"/>
                            <a14:foregroundMark x1="59734" y1="64253" x2="66326" y2="61771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0" t="54299" r="17026" b="21974"/>
              <a:stretch/>
            </p:blipFill>
            <p:spPr>
              <a:xfrm>
                <a:off x="13929065" y="7078283"/>
                <a:ext cx="3793716" cy="315768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FF7432C7-5B43-E201-AD3E-DEE1339E2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9157" y1="68018" x2="40215" y2="69053"/>
                            <a14:foregroundMark x1="40215" y1="69053" x2="35514" y2="71411"/>
                            <a14:foregroundMark x1="35514" y1="71411" x2="32856" y2="75672"/>
                            <a14:foregroundMark x1="32856" y1="75672" x2="33827" y2="80472"/>
                            <a14:foregroundMark x1="33827" y1="80472" x2="38120" y2="84733"/>
                            <a14:foregroundMark x1="38120" y1="84733" x2="44762" y2="87298"/>
                            <a14:foregroundMark x1="44762" y1="87298" x2="50026" y2="84609"/>
                            <a14:foregroundMark x1="50026" y1="84609" x2="51661" y2="80182"/>
                            <a14:foregroundMark x1="51661" y1="80182" x2="51252" y2="75507"/>
                            <a14:foregroundMark x1="51252" y1="75507" x2="45989" y2="71245"/>
                            <a14:foregroundMark x1="45989" y1="71245" x2="39295" y2="71742"/>
                            <a14:foregroundMark x1="39295" y1="71742" x2="34492" y2="76624"/>
                            <a14:foregroundMark x1="34492" y1="76624" x2="42565" y2="75838"/>
                            <a14:foregroundMark x1="42565" y1="75838" x2="49055" y2="77286"/>
                            <a14:foregroundMark x1="49055" y1="77286" x2="54573" y2="75507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5" t="65604" r="40336" b="8996"/>
              <a:stretch/>
            </p:blipFill>
            <p:spPr>
              <a:xfrm>
                <a:off x="16381688" y="5883967"/>
                <a:ext cx="3643485" cy="3380341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FFDC1F85-B3C2-914D-6AC4-BD3B59D6E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30" b="98304" l="9913" r="89985">
                            <a14:foregroundMark x1="71231" y1="78403" x2="64640" y2="78734"/>
                            <a14:foregroundMark x1="64640" y1="78734" x2="60143" y2="81878"/>
                            <a14:foregroundMark x1="60143" y1="81878" x2="58406" y2="86181"/>
                            <a14:foregroundMark x1="58406" y1="86181" x2="58252" y2="90732"/>
                            <a14:foregroundMark x1="58252" y1="90732" x2="62391" y2="93711"/>
                            <a14:foregroundMark x1="62391" y1="93711" x2="67910" y2="95118"/>
                            <a14:foregroundMark x1="67910" y1="95118" x2="73531" y2="94042"/>
                            <a14:foregroundMark x1="73531" y1="94042" x2="76188" y2="87960"/>
                            <a14:foregroundMark x1="76188" y1="87960" x2="72611" y2="83285"/>
                            <a14:foregroundMark x1="72611" y1="83285" x2="65049" y2="79479"/>
                            <a14:foregroundMark x1="65049" y1="79479" x2="58661" y2="82458"/>
                            <a14:foregroundMark x1="58661" y1="82458" x2="59428" y2="88084"/>
                            <a14:foregroundMark x1="59428" y1="88084" x2="65764" y2="96400"/>
                            <a14:foregroundMark x1="65764" y1="96400" x2="71794" y2="97021"/>
                            <a14:foregroundMark x1="71794" y1="97021" x2="75217" y2="93256"/>
                            <a14:foregroundMark x1="75217" y1="93256" x2="76852" y2="87629"/>
                            <a14:foregroundMark x1="76852" y1="87629" x2="74655" y2="81589"/>
                            <a14:foregroundMark x1="74655" y1="81589" x2="66530" y2="81671"/>
                            <a14:foregroundMark x1="66530" y1="81671" x2="62545" y2="84775"/>
                            <a14:foregroundMark x1="62545" y1="84775" x2="57639" y2="86719"/>
                            <a14:foregroundMark x1="57639" y1="86719" x2="56157" y2="91518"/>
                            <a14:foregroundMark x1="56157" y1="91518" x2="57128" y2="93628"/>
                            <a14:foregroundMark x1="59479" y1="97559" x2="71742" y2="98304"/>
                            <a14:foregroundMark x1="71742" y1="98304" x2="73991" y2="97104"/>
                            <a14:backgroundMark x1="32448" y1="62267" x2="32448" y2="63798"/>
                            <a14:backgroundMark x1="30812" y1="59537" x2="33163" y2="64170"/>
                            <a14:backgroundMark x1="33163" y1="64170" x2="32448" y2="62143"/>
                            <a14:backgroundMark x1="31681" y1="61523" x2="30455" y2="59537"/>
                            <a14:backgroundMark x1="33878" y1="64708" x2="33163" y2="63798"/>
                            <a14:backgroundMark x1="32243" y1="61067" x2="30966" y2="58957"/>
                            <a14:backgroundMark x1="30966" y1="58337" x2="30608" y2="58626"/>
                            <a14:backgroundMark x1="34798" y1="64253" x2="33878" y2="64253"/>
                            <a14:backgroundMark x1="30608" y1="58957" x2="29893" y2="57551"/>
                            <a14:backgroundMark x1="35258" y1="46214" x2="29382" y2="54324"/>
                            <a14:backgroundMark x1="29382" y1="54324" x2="29331" y2="54530"/>
                            <a14:backgroundMark x1="55851" y1="77658" x2="47931" y2="84940"/>
                            <a14:backgroundMark x1="47931" y1="84940" x2="40879" y2="85312"/>
                            <a14:backgroundMark x1="40879" y1="85312" x2="39959" y2="80265"/>
                            <a14:backgroundMark x1="39959" y1="80265" x2="44047" y2="76003"/>
                            <a14:backgroundMark x1="44047" y1="76003" x2="49208" y2="74597"/>
                            <a14:backgroundMark x1="49208" y1="74597" x2="53858" y2="77079"/>
                            <a14:backgroundMark x1="53858" y1="77079" x2="49719" y2="864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41" t="77334" r="17153" b="-148"/>
              <a:stretch/>
            </p:blipFill>
            <p:spPr>
              <a:xfrm>
                <a:off x="18559911" y="7329540"/>
                <a:ext cx="3754816" cy="3036238"/>
              </a:xfrm>
              <a:prstGeom prst="rect">
                <a:avLst/>
              </a:prstGeom>
            </p:spPr>
          </p:pic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87317BC-2B96-E86B-29B0-45B6A4C75F91}"/>
                </a:ext>
              </a:extLst>
            </p:cNvPr>
            <p:cNvSpPr txBox="1"/>
            <p:nvPr/>
          </p:nvSpPr>
          <p:spPr>
            <a:xfrm>
              <a:off x="2112548" y="1740619"/>
              <a:ext cx="1451804" cy="512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Documentación de necesidades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9680E74-EEAA-BA49-4095-FD7E3678659C}"/>
                </a:ext>
              </a:extLst>
            </p:cNvPr>
            <p:cNvSpPr txBox="1"/>
            <p:nvPr/>
          </p:nvSpPr>
          <p:spPr>
            <a:xfrm>
              <a:off x="2948157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Diseño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3CAC55-B440-F4CB-C089-D4ABBAB480CF}"/>
                </a:ext>
              </a:extLst>
            </p:cNvPr>
            <p:cNvSpPr txBox="1"/>
            <p:nvPr/>
          </p:nvSpPr>
          <p:spPr>
            <a:xfrm>
              <a:off x="3956807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Construcción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3FF980E-0B5C-3C5D-112E-4F70C3FCF4A4}"/>
                </a:ext>
              </a:extLst>
            </p:cNvPr>
            <p:cNvSpPr txBox="1"/>
            <p:nvPr/>
          </p:nvSpPr>
          <p:spPr>
            <a:xfrm>
              <a:off x="4736072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Captación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A01DF1E-4B66-C2E3-0DB7-E250D3F3D820}"/>
                </a:ext>
              </a:extLst>
            </p:cNvPr>
            <p:cNvSpPr txBox="1"/>
            <p:nvPr/>
          </p:nvSpPr>
          <p:spPr>
            <a:xfrm>
              <a:off x="5853790" y="1846733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Procesamiento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8CC8B0F-E9F4-ABF2-B44F-3F78AFE86281}"/>
                </a:ext>
              </a:extLst>
            </p:cNvPr>
            <p:cNvSpPr txBox="1"/>
            <p:nvPr/>
          </p:nvSpPr>
          <p:spPr>
            <a:xfrm>
              <a:off x="6544405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Análisis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8C111E9-0E9E-294B-BF4D-6BCB176EA521}"/>
                </a:ext>
              </a:extLst>
            </p:cNvPr>
            <p:cNvSpPr txBox="1"/>
            <p:nvPr/>
          </p:nvSpPr>
          <p:spPr>
            <a:xfrm>
              <a:off x="7545284" y="1846735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Difusión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9B6D273-B237-FFCB-7D68-D24C03CB53EA}"/>
                </a:ext>
              </a:extLst>
            </p:cNvPr>
            <p:cNvSpPr txBox="1"/>
            <p:nvPr/>
          </p:nvSpPr>
          <p:spPr>
            <a:xfrm>
              <a:off x="8377996" y="3769822"/>
              <a:ext cx="1451804" cy="30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spc="0" normalizeH="0" baseline="0" dirty="0">
                  <a:ln>
                    <a:noFill/>
                  </a:ln>
                  <a:solidFill>
                    <a:srgbClr val="003057"/>
                  </a:solidFill>
                  <a:effectLst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Evaluación</a:t>
              </a:r>
            </a:p>
          </p:txBody>
        </p:sp>
      </p:grpSp>
      <p:sp>
        <p:nvSpPr>
          <p:cNvPr id="3" name="Placa 2">
            <a:extLst>
              <a:ext uri="{FF2B5EF4-FFF2-40B4-BE49-F238E27FC236}">
                <a16:creationId xmlns:a16="http://schemas.microsoft.com/office/drawing/2014/main" id="{6EE4E3DE-1E14-3178-EF9D-AE991A47F99A}"/>
              </a:ext>
            </a:extLst>
          </p:cNvPr>
          <p:cNvSpPr/>
          <p:nvPr/>
        </p:nvSpPr>
        <p:spPr>
          <a:xfrm>
            <a:off x="4155833" y="5389380"/>
            <a:ext cx="1847409" cy="1094639"/>
          </a:xfrm>
          <a:prstGeom prst="plaque">
            <a:avLst>
              <a:gd name="adj" fmla="val 28125"/>
            </a:avLst>
          </a:prstGeom>
          <a:solidFill>
            <a:schemeClr val="tx2">
              <a:lumMod val="75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Identificación de necesidades</a:t>
            </a:r>
            <a:endParaRPr lang="es-MX" sz="1600" dirty="0"/>
          </a:p>
        </p:txBody>
      </p:sp>
      <p:sp>
        <p:nvSpPr>
          <p:cNvPr id="7" name="Placa 6">
            <a:extLst>
              <a:ext uri="{FF2B5EF4-FFF2-40B4-BE49-F238E27FC236}">
                <a16:creationId xmlns:a16="http://schemas.microsoft.com/office/drawing/2014/main" id="{80BD6CFD-D53D-E0DC-3D29-26F6501D791A}"/>
              </a:ext>
            </a:extLst>
          </p:cNvPr>
          <p:cNvSpPr/>
          <p:nvPr/>
        </p:nvSpPr>
        <p:spPr>
          <a:xfrm>
            <a:off x="7086885" y="5340718"/>
            <a:ext cx="1927806" cy="1094639"/>
          </a:xfrm>
          <a:prstGeom prst="plaque">
            <a:avLst>
              <a:gd name="adj" fmla="val 28125"/>
            </a:avLst>
          </a:prstGeom>
          <a:solidFill>
            <a:schemeClr val="tx2">
              <a:lumMod val="75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Redes internas y externas</a:t>
            </a:r>
          </a:p>
          <a:p>
            <a:pPr algn="ctr"/>
            <a:r>
              <a:rPr lang="es-ES" sz="1600" dirty="0"/>
              <a:t>Investigación</a:t>
            </a:r>
            <a:endParaRPr lang="es-MX" sz="16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147016A-9B8A-DA54-98D9-1F9A8D498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54713"/>
              </p:ext>
            </p:extLst>
          </p:nvPr>
        </p:nvGraphicFramePr>
        <p:xfrm>
          <a:off x="3990112" y="2532885"/>
          <a:ext cx="5560291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60291">
                  <a:extLst>
                    <a:ext uri="{9D8B030D-6E8A-4147-A177-3AD203B41FA5}">
                      <a16:colId xmlns:a16="http://schemas.microsoft.com/office/drawing/2014/main" val="2874302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I. Diseño conceptual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0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II. Diseño de los sistemas de producción y de los flujos de trabajo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0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III. Diseño de la captación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24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IV. Determinación del marco </a:t>
                      </a:r>
                      <a:r>
                        <a:rPr lang="es-MX" sz="1600" b="0" dirty="0" err="1">
                          <a:solidFill>
                            <a:srgbClr val="000000"/>
                          </a:solidFill>
                        </a:rPr>
                        <a:t>muestral</a:t>
                      </a:r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 y tipo de muestreo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33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V. Diseño del procesamiento y análisis de la producción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8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000000"/>
                          </a:solidFill>
                        </a:rPr>
                        <a:t>VI. Diseño del Esquema de Difusión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917596"/>
                  </a:ext>
                </a:extLst>
              </a:tr>
            </a:tbl>
          </a:graphicData>
        </a:graphic>
      </p:graphicFrame>
      <p:sp>
        <p:nvSpPr>
          <p:cNvPr id="62" name="Elipse 61">
            <a:extLst>
              <a:ext uri="{FF2B5EF4-FFF2-40B4-BE49-F238E27FC236}">
                <a16:creationId xmlns:a16="http://schemas.microsoft.com/office/drawing/2014/main" id="{B5779CCE-D177-B96A-60BB-60D685AB805D}"/>
              </a:ext>
            </a:extLst>
          </p:cNvPr>
          <p:cNvSpPr/>
          <p:nvPr/>
        </p:nvSpPr>
        <p:spPr>
          <a:xfrm>
            <a:off x="798126" y="3051608"/>
            <a:ext cx="1988181" cy="1727500"/>
          </a:xfrm>
          <a:prstGeom prst="ellipse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Nuevos temas, indicadores, objetos espaciales</a:t>
            </a:r>
            <a:endParaRPr lang="es-MX" dirty="0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2F2AAF2F-3B4D-55D8-BEEB-24E3CD5EFECE}"/>
              </a:ext>
            </a:extLst>
          </p:cNvPr>
          <p:cNvSpPr/>
          <p:nvPr/>
        </p:nvSpPr>
        <p:spPr>
          <a:xfrm>
            <a:off x="1046608" y="695761"/>
            <a:ext cx="1473394" cy="1286120"/>
          </a:xfrm>
          <a:prstGeom prst="ellipse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Nuevos métodos y procesos</a:t>
            </a:r>
            <a:endParaRPr lang="es-MX" dirty="0"/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4FD90968-7CBC-16B5-CCD2-40EBD30C15D0}"/>
              </a:ext>
            </a:extLst>
          </p:cNvPr>
          <p:cNvSpPr txBox="1"/>
          <p:nvPr/>
        </p:nvSpPr>
        <p:spPr>
          <a:xfrm>
            <a:off x="282900" y="6273122"/>
            <a:ext cx="223710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disruptiva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0D5C972D-001D-33C8-E291-013CAF4968D6}"/>
              </a:ext>
            </a:extLst>
          </p:cNvPr>
          <p:cNvSpPr txBox="1"/>
          <p:nvPr/>
        </p:nvSpPr>
        <p:spPr>
          <a:xfrm>
            <a:off x="10505551" y="3257942"/>
            <a:ext cx="12984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incremental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FD5BDB13-7EAE-5531-C587-CBEF1B8654ED}"/>
              </a:ext>
            </a:extLst>
          </p:cNvPr>
          <p:cNvSpPr txBox="1"/>
          <p:nvPr/>
        </p:nvSpPr>
        <p:spPr>
          <a:xfrm>
            <a:off x="1781272" y="5090496"/>
            <a:ext cx="1988181" cy="348813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temática</a:t>
            </a: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73D724B6-9480-4D75-237B-807232EBE9F0}"/>
              </a:ext>
            </a:extLst>
          </p:cNvPr>
          <p:cNvSpPr txBox="1"/>
          <p:nvPr/>
        </p:nvSpPr>
        <p:spPr>
          <a:xfrm>
            <a:off x="2737821" y="2155003"/>
            <a:ext cx="129364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incremental</a:t>
            </a:r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7CE68D26-40B3-E0D6-42E5-14FB96CE7D5A}"/>
              </a:ext>
            </a:extLst>
          </p:cNvPr>
          <p:cNvSpPr txBox="1"/>
          <p:nvPr/>
        </p:nvSpPr>
        <p:spPr>
          <a:xfrm>
            <a:off x="205348" y="2131996"/>
            <a:ext cx="1289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Innovación completa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5E467C-CD69-3355-28F8-5A94258655C5}"/>
              </a:ext>
            </a:extLst>
          </p:cNvPr>
          <p:cNvCxnSpPr/>
          <p:nvPr/>
        </p:nvCxnSpPr>
        <p:spPr>
          <a:xfrm>
            <a:off x="9566379" y="2739191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42728C2-5049-5A80-3510-B39CF20BCB84}"/>
              </a:ext>
            </a:extLst>
          </p:cNvPr>
          <p:cNvCxnSpPr/>
          <p:nvPr/>
        </p:nvCxnSpPr>
        <p:spPr>
          <a:xfrm>
            <a:off x="9566379" y="4607020"/>
            <a:ext cx="2998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340BB58-600F-C55E-8F1F-0C5FE9FFD1AD}"/>
              </a:ext>
            </a:extLst>
          </p:cNvPr>
          <p:cNvCxnSpPr/>
          <p:nvPr/>
        </p:nvCxnSpPr>
        <p:spPr>
          <a:xfrm>
            <a:off x="9866258" y="2739191"/>
            <a:ext cx="0" cy="18678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507B810-49C8-A860-0ECF-036B498EB7E1}"/>
              </a:ext>
            </a:extLst>
          </p:cNvPr>
          <p:cNvCxnSpPr/>
          <p:nvPr/>
        </p:nvCxnSpPr>
        <p:spPr>
          <a:xfrm flipV="1">
            <a:off x="10256551" y="1523135"/>
            <a:ext cx="116215" cy="1121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D8A4C55-1BA5-2518-DA65-F33E4B4AC22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014691" y="3777653"/>
            <a:ext cx="1498630" cy="21103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9890101E-C045-0BA7-C22D-8C87186C1F4A}"/>
              </a:ext>
            </a:extLst>
          </p:cNvPr>
          <p:cNvCxnSpPr>
            <a:cxnSpLocks/>
            <a:stCxn id="7" idx="2"/>
            <a:endCxn id="79" idx="2"/>
          </p:cNvCxnSpPr>
          <p:nvPr/>
        </p:nvCxnSpPr>
        <p:spPr>
          <a:xfrm rot="5400000" flipH="1">
            <a:off x="2000430" y="384999"/>
            <a:ext cx="5096536" cy="7004180"/>
          </a:xfrm>
          <a:prstGeom prst="bentConnector4">
            <a:avLst>
              <a:gd name="adj1" fmla="val -4485"/>
              <a:gd name="adj2" fmla="val 11144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CF656DAE-6664-892F-7DAD-515151A07F40}"/>
              </a:ext>
            </a:extLst>
          </p:cNvPr>
          <p:cNvCxnSpPr>
            <a:cxnSpLocks/>
            <a:stCxn id="7" idx="0"/>
            <a:endCxn id="62" idx="4"/>
          </p:cNvCxnSpPr>
          <p:nvPr/>
        </p:nvCxnSpPr>
        <p:spPr>
          <a:xfrm rot="16200000" flipV="1">
            <a:off x="4640698" y="1930627"/>
            <a:ext cx="561610" cy="6258571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2FB3DA12-1C19-DC32-40C5-6FD098EBC221}"/>
              </a:ext>
            </a:extLst>
          </p:cNvPr>
          <p:cNvCxnSpPr>
            <a:cxnSpLocks/>
            <a:stCxn id="3" idx="0"/>
            <a:endCxn id="62" idx="4"/>
          </p:cNvCxnSpPr>
          <p:nvPr/>
        </p:nvCxnSpPr>
        <p:spPr>
          <a:xfrm rot="16200000" flipV="1">
            <a:off x="3130742" y="3440583"/>
            <a:ext cx="610272" cy="3287321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ruz 77">
            <a:extLst>
              <a:ext uri="{FF2B5EF4-FFF2-40B4-BE49-F238E27FC236}">
                <a16:creationId xmlns:a16="http://schemas.microsoft.com/office/drawing/2014/main" id="{D3AB092A-4ABB-B1FA-60D0-255F9EA77401}"/>
              </a:ext>
            </a:extLst>
          </p:cNvPr>
          <p:cNvSpPr/>
          <p:nvPr/>
        </p:nvSpPr>
        <p:spPr>
          <a:xfrm>
            <a:off x="1507155" y="2221358"/>
            <a:ext cx="576165" cy="595035"/>
          </a:xfrm>
          <a:prstGeom prst="plus">
            <a:avLst>
              <a:gd name="adj" fmla="val 3757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5E93566F-2E34-F79D-031C-F2481E194C02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9564025" y="2799079"/>
            <a:ext cx="1257308" cy="641287"/>
          </a:xfrm>
          <a:prstGeom prst="bentConnector3">
            <a:avLst>
              <a:gd name="adj1" fmla="val 10068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Flecha: a la derecha 98">
            <a:extLst>
              <a:ext uri="{FF2B5EF4-FFF2-40B4-BE49-F238E27FC236}">
                <a16:creationId xmlns:a16="http://schemas.microsoft.com/office/drawing/2014/main" id="{F6771FA3-5E73-37FD-E734-9228BC1F666C}"/>
              </a:ext>
            </a:extLst>
          </p:cNvPr>
          <p:cNvSpPr/>
          <p:nvPr/>
        </p:nvSpPr>
        <p:spPr>
          <a:xfrm>
            <a:off x="2478182" y="1232164"/>
            <a:ext cx="449641" cy="231032"/>
          </a:xfrm>
          <a:prstGeom prst="rightArrow">
            <a:avLst/>
          </a:prstGeom>
          <a:solidFill>
            <a:srgbClr val="28A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7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3E7DED8D-A3A0-0D46-814A-20C3F6D376F5}"/>
              </a:ext>
            </a:extLst>
          </p:cNvPr>
          <p:cNvSpPr/>
          <p:nvPr/>
        </p:nvSpPr>
        <p:spPr>
          <a:xfrm flipH="1">
            <a:off x="366114" y="1004332"/>
            <a:ext cx="11459767" cy="5432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760B1B-AD0C-4004-8A2E-5E657637F09A}"/>
              </a:ext>
            </a:extLst>
          </p:cNvPr>
          <p:cNvSpPr txBox="1"/>
          <p:nvPr/>
        </p:nvSpPr>
        <p:spPr>
          <a:xfrm>
            <a:off x="528576" y="421428"/>
            <a:ext cx="10911822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s-MX" altLang="ko-KR" sz="3200" b="1" dirty="0">
                <a:solidFill>
                  <a:srgbClr val="033057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Reflexiones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B43DF63C-CFCD-B54A-BC27-7B6B9BEE3AA4}"/>
              </a:ext>
            </a:extLst>
          </p:cNvPr>
          <p:cNvSpPr txBox="1">
            <a:spLocks/>
          </p:cNvSpPr>
          <p:nvPr/>
        </p:nvSpPr>
        <p:spPr>
          <a:xfrm>
            <a:off x="366117" y="195963"/>
            <a:ext cx="11825883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32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502E88-E7C1-778E-CA1F-6E65F0E71779}"/>
              </a:ext>
            </a:extLst>
          </p:cNvPr>
          <p:cNvSpPr txBox="1"/>
          <p:nvPr/>
        </p:nvSpPr>
        <p:spPr>
          <a:xfrm>
            <a:off x="444956" y="927372"/>
            <a:ext cx="113809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latin typeface="Garamond" panose="02020404030301010803" pitchFamily="18" charset="0"/>
              </a:rPr>
              <a:t>En la adecuada comprensión de las </a:t>
            </a:r>
            <a:r>
              <a:rPr lang="es-MX" sz="2200" b="1" dirty="0">
                <a:latin typeface="Garamond" panose="02020404030301010803" pitchFamily="18" charset="0"/>
              </a:rPr>
              <a:t>necesidades de los usuarios </a:t>
            </a:r>
            <a:r>
              <a:rPr lang="es-MX" sz="2200" dirty="0">
                <a:latin typeface="Garamond" panose="02020404030301010803" pitchFamily="18" charset="0"/>
              </a:rPr>
              <a:t>podemos encontrar una fuente importante para las innovaciones [usuario al centro]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2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latin typeface="Garamond" panose="02020404030301010803" pitchFamily="18" charset="0"/>
              </a:rPr>
              <a:t>Las evidencias muestran la forma en que nos desempeñamos, </a:t>
            </a:r>
            <a:r>
              <a:rPr lang="es-MX" sz="2200" b="1" dirty="0">
                <a:latin typeface="Garamond" panose="02020404030301010803" pitchFamily="18" charset="0"/>
              </a:rPr>
              <a:t>cómo hacemos lo que hacemos </a:t>
            </a:r>
            <a:r>
              <a:rPr lang="es-MX" sz="2200" dirty="0">
                <a:latin typeface="Garamond" panose="02020404030301010803" pitchFamily="18" charset="0"/>
              </a:rPr>
              <a:t>y, en su caso, fallas y oportunidades que tenemos. El análisis de las evidencias también es fuente de innovación</a:t>
            </a:r>
          </a:p>
          <a:p>
            <a:endParaRPr lang="es-MX" sz="22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latin typeface="Garamond" panose="02020404030301010803" pitchFamily="18" charset="0"/>
              </a:rPr>
              <a:t>El trabajo de </a:t>
            </a:r>
            <a:r>
              <a:rPr lang="es-MX" sz="2200" b="1" dirty="0">
                <a:latin typeface="Garamond" panose="02020404030301010803" pitchFamily="18" charset="0"/>
              </a:rPr>
              <a:t>investigación</a:t>
            </a:r>
            <a:r>
              <a:rPr lang="es-MX" sz="2200" dirty="0">
                <a:latin typeface="Garamond" panose="02020404030301010803" pitchFamily="18" charset="0"/>
              </a:rPr>
              <a:t> puede derivar en innovaciones; convertir investigaciones en innovaciones requiere un trabajo preciso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2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latin typeface="Garamond" panose="02020404030301010803" pitchFamily="18" charset="0"/>
              </a:rPr>
              <a:t>Los usuarios adoptan las innovaciones en función de su atractivo y novedad, pero no todos reaccionan al mismo tiempo; es relevante trabajar con los pioneros y con los primeros en adoptar para vencer resistencias [</a:t>
            </a:r>
            <a:r>
              <a:rPr lang="es-MX" sz="2200" b="1" dirty="0">
                <a:latin typeface="Garamond" panose="02020404030301010803" pitchFamily="18" charset="0"/>
              </a:rPr>
              <a:t>usuario al centro</a:t>
            </a:r>
            <a:r>
              <a:rPr lang="es-MX" sz="2200" dirty="0">
                <a:latin typeface="Garamond" panose="02020404030301010803" pitchFamily="18" charset="0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2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Garamond" panose="02020404030301010803" pitchFamily="18" charset="0"/>
              </a:rPr>
              <a:t>Las </a:t>
            </a:r>
            <a:r>
              <a:rPr lang="es-MX" sz="2200" b="1" dirty="0">
                <a:effectLst/>
                <a:latin typeface="Garamond" panose="02020404030301010803" pitchFamily="18" charset="0"/>
              </a:rPr>
              <a:t>innovaciones</a:t>
            </a:r>
            <a:r>
              <a:rPr lang="es-MX" sz="2200" dirty="0">
                <a:effectLst/>
                <a:latin typeface="Garamond" panose="02020404030301010803" pitchFamily="18" charset="0"/>
              </a:rPr>
              <a:t> deben registrarse como </a:t>
            </a:r>
            <a:r>
              <a:rPr lang="es-MX" sz="2200" b="1" dirty="0">
                <a:effectLst/>
                <a:latin typeface="Garamond" panose="02020404030301010803" pitchFamily="18" charset="0"/>
              </a:rPr>
              <a:t>cambios</a:t>
            </a:r>
            <a:r>
              <a:rPr lang="es-MX" sz="2200" dirty="0">
                <a:effectLst/>
                <a:latin typeface="Garamond" panose="02020404030301010803" pitchFamily="18" charset="0"/>
              </a:rPr>
              <a:t> en el proceso de producción y difusión [fase 2] o como </a:t>
            </a:r>
            <a:r>
              <a:rPr lang="es-MX" sz="2200" b="1" dirty="0">
                <a:effectLst/>
                <a:latin typeface="Garamond" panose="02020404030301010803" pitchFamily="18" charset="0"/>
              </a:rPr>
              <a:t>nuevos procesos o productos</a:t>
            </a:r>
            <a:endParaRPr lang="es-MX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7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AF52-38F5-9644-972B-5BFA1A6D327D}"/>
              </a:ext>
            </a:extLst>
          </p:cNvPr>
          <p:cNvSpPr txBox="1">
            <a:spLocks/>
          </p:cNvSpPr>
          <p:nvPr/>
        </p:nvSpPr>
        <p:spPr>
          <a:xfrm>
            <a:off x="7416792" y="308381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923E543-900F-4142-BA6E-DEC42434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281" y="3904712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7BF9EAE-5DDD-6647-8604-69F05F0FC76E}"/>
              </a:ext>
            </a:extLst>
          </p:cNvPr>
          <p:cNvSpPr txBox="1">
            <a:spLocks/>
          </p:cNvSpPr>
          <p:nvPr/>
        </p:nvSpPr>
        <p:spPr>
          <a:xfrm>
            <a:off x="9996616" y="767164"/>
            <a:ext cx="1311810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1</a:t>
            </a:r>
          </a:p>
          <a:p>
            <a:pPr marL="0" indent="0" algn="r">
              <a:buNone/>
            </a:pPr>
            <a:endParaRPr lang="ko-KR" alt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13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FA192C-0850-40EC-8979-54234FFA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A0B5F-8681-41DD-8CC5-64A61167EA8C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57810</TotalTime>
  <Words>557</Words>
  <Application>Microsoft Office PowerPoint</Application>
  <PresentationFormat>Panorámica</PresentationFormat>
  <Paragraphs>111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Garamond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CUELLAR RIO MANUEL</cp:lastModifiedBy>
  <cp:revision>945</cp:revision>
  <dcterms:created xsi:type="dcterms:W3CDTF">2021-01-12T20:57:55Z</dcterms:created>
  <dcterms:modified xsi:type="dcterms:W3CDTF">2022-12-15T20:57:56Z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